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8" r:id="rId2"/>
    <p:sldId id="487" r:id="rId3"/>
    <p:sldId id="522" r:id="rId4"/>
    <p:sldId id="523" r:id="rId5"/>
    <p:sldId id="524" r:id="rId6"/>
    <p:sldId id="525" r:id="rId7"/>
    <p:sldId id="518" r:id="rId8"/>
    <p:sldId id="519" r:id="rId9"/>
    <p:sldId id="520" r:id="rId10"/>
    <p:sldId id="521" r:id="rId11"/>
    <p:sldId id="515" r:id="rId12"/>
    <p:sldId id="513" r:id="rId13"/>
    <p:sldId id="527" r:id="rId14"/>
    <p:sldId id="528" r:id="rId15"/>
    <p:sldId id="529" r:id="rId16"/>
    <p:sldId id="526" r:id="rId17"/>
    <p:sldId id="531" r:id="rId18"/>
    <p:sldId id="530" r:id="rId19"/>
    <p:sldId id="532" r:id="rId20"/>
    <p:sldId id="533" r:id="rId21"/>
    <p:sldId id="534" r:id="rId22"/>
    <p:sldId id="502" r:id="rId23"/>
    <p:sldId id="503" r:id="rId24"/>
    <p:sldId id="536" r:id="rId25"/>
    <p:sldId id="537" r:id="rId26"/>
    <p:sldId id="539" r:id="rId27"/>
    <p:sldId id="535" r:id="rId28"/>
    <p:sldId id="538" r:id="rId29"/>
    <p:sldId id="541" r:id="rId30"/>
    <p:sldId id="542" r:id="rId31"/>
    <p:sldId id="540" r:id="rId32"/>
    <p:sldId id="544" r:id="rId33"/>
    <p:sldId id="549" r:id="rId34"/>
    <p:sldId id="543" r:id="rId35"/>
    <p:sldId id="551" r:id="rId36"/>
    <p:sldId id="550" r:id="rId37"/>
    <p:sldId id="547" r:id="rId38"/>
    <p:sldId id="546" r:id="rId39"/>
    <p:sldId id="548" r:id="rId40"/>
    <p:sldId id="545" r:id="rId41"/>
    <p:sldId id="512" r:id="rId4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3A600"/>
    <a:srgbClr val="333399"/>
    <a:srgbClr val="FFCB05"/>
    <a:srgbClr val="FF9900"/>
    <a:srgbClr val="00274C"/>
    <a:srgbClr val="009900"/>
    <a:srgbClr val="D60093"/>
    <a:srgbClr val="FF33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1"/>
    <p:restoredTop sz="94643"/>
  </p:normalViewPr>
  <p:slideViewPr>
    <p:cSldViewPr>
      <p:cViewPr varScale="1">
        <p:scale>
          <a:sx n="115" d="100"/>
          <a:sy n="115" d="100"/>
        </p:scale>
        <p:origin x="125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14" y="-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fld id="{B29687F7-08B4-A54B-BC56-F290ADA49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747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fld id="{C7E9A20B-E167-2E4E-BE18-AA9F5BF5FBB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54" tIns="48580" rIns="97154" bIns="48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notes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4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8413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151473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4EF427-E3A8-D542-91D3-317F25033480}" type="slidenum">
              <a:rPr lang="en-US" sz="1100" b="0">
                <a:latin typeface="Times New Roman" charset="0"/>
              </a:rPr>
              <a:pPr/>
              <a:t>1</a:t>
            </a:fld>
            <a:endParaRPr lang="en-US" sz="1100" b="0">
              <a:latin typeface="Times New Roman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30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04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1F4B70-DBE3-3741-B576-87AFDE574221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6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207908-A65C-F64C-A60A-480C7E37656F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80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172546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866296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02756" indent="-270291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1164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3629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6095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78560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1026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3491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75957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40C6A10-B7FB-AF4F-B260-EB2C0B6F65CC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29</a:t>
            </a:fld>
            <a:endParaRPr lang="en-US" i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543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63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6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20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35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Transcoding = change compression rate per user</a:t>
            </a:r>
            <a:r>
              <a:rPr lang="ja-JP" altLang="en-US"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ea typeface="ＭＳ Ｐゴシック" charset="0"/>
                <a:cs typeface="ＭＳ Ｐゴシック" charset="0"/>
              </a:rPr>
              <a:t>s bandwidth</a:t>
            </a:r>
          </a:p>
        </p:txBody>
      </p:sp>
    </p:spTree>
    <p:extLst>
      <p:ext uri="{BB962C8B-B14F-4D97-AF65-F5344CB8AC3E}">
        <p14:creationId xmlns:p14="http://schemas.microsoft.com/office/powerpoint/2010/main" val="1071961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909603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89106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806197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199740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96" charset="2"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44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205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050" b="0">
                <a:latin typeface="Times New Roman" charset="0"/>
              </a:defRPr>
            </a:lvl1pPr>
          </a:lstStyle>
          <a:p>
            <a:r>
              <a:rPr lang="en-US"/>
              <a:t>September 24, 2018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 b="0">
                <a:latin typeface="Times New Roman" charset="0"/>
              </a:defRPr>
            </a:lvl1pPr>
          </a:lstStyle>
          <a:p>
            <a:r>
              <a:rPr lang="en-US"/>
              <a:t>EECS 489 – Lecture 6</a:t>
            </a:r>
          </a:p>
        </p:txBody>
      </p:sp>
    </p:spTree>
    <p:extLst>
      <p:ext uri="{BB962C8B-B14F-4D97-AF65-F5344CB8AC3E}">
        <p14:creationId xmlns:p14="http://schemas.microsoft.com/office/powerpoint/2010/main" val="3511964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00292D-9130-BA41-A2F4-8C3DF7A50D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21336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248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995D8D-2725-7449-9768-A6F305723F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46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37584" indent="-401822">
              <a:spcBef>
                <a:spcPts val="1687"/>
              </a:spcBef>
              <a:buChar char="-"/>
              <a:defRPr sz="2500" i="1"/>
            </a:lvl2pPr>
            <a:lvl3pPr marL="1250112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3pPr>
            <a:lvl4pPr marL="1562640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4pPr>
            <a:lvl5pPr marL="1875168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2893C13-EE0C-EE4E-AB27-289AE4B3B28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3522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0D881-957A-7944-A8D0-1584E528B8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04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F2EB77-FB6C-2244-A076-ADF097535D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2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6FED86-94EF-254D-90EE-B810FE8299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1CF967-1287-0948-92AE-55309D1961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4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07A418-0CEB-9E4A-BA45-3B7D3D133E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1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D7AD44-FDD5-3640-B5FD-B68DA213B1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54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E35D2-F4F4-2848-A65C-22D2D75C674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2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309860-561E-FA4E-8AD9-21F393B80F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22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750"/>
            </a:lvl1pPr>
          </a:lstStyle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750"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2484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750"/>
            </a:lvl1pPr>
          </a:lstStyle>
          <a:p>
            <a:fld id="{6CABC02E-5657-E248-B9C6-199B1358382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1371600"/>
            <a:ext cx="8305800" cy="0"/>
          </a:xfrm>
          <a:prstGeom prst="line">
            <a:avLst/>
          </a:prstGeom>
          <a:noFill/>
          <a:ln w="44450">
            <a:solidFill>
              <a:srgbClr val="FFCB05"/>
            </a:solidFill>
            <a:round/>
            <a:headEnd/>
            <a:tailEnd/>
          </a:ln>
          <a:effectLst>
            <a:outerShdw dist="53882" dir="2700000" algn="ctr" rotWithShape="0">
              <a:srgbClr val="D3A600"/>
            </a:outerShdw>
          </a:effectLst>
        </p:spPr>
        <p:txBody>
          <a:bodyPr wrap="none" anchor="ctr"/>
          <a:lstStyle/>
          <a:p>
            <a:pPr eaLnBrk="0" hangingPunct="0">
              <a:defRPr/>
            </a:pPr>
            <a:endParaRPr lang="en-US" sz="1200"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8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effectLst/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2800">
          <a:solidFill>
            <a:schemeClr val="accent2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Ø"/>
        <a:defRPr sz="2400">
          <a:solidFill>
            <a:schemeClr val="accent2"/>
          </a:solidFill>
          <a:latin typeface="+mn-lt"/>
          <a:ea typeface="ＭＳ Ｐゴシック" charset="-128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2400">
          <a:solidFill>
            <a:schemeClr val="accent2"/>
          </a:solidFill>
          <a:latin typeface="+mn-lt"/>
          <a:ea typeface="ＭＳ Ｐゴシック" charset="-128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n"/>
        <a:defRPr sz="1200">
          <a:solidFill>
            <a:schemeClr val="accent2"/>
          </a:solidFill>
          <a:latin typeface="+mn-lt"/>
          <a:ea typeface="ＭＳ Ｐゴシック" charset="-128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1200">
          <a:solidFill>
            <a:schemeClr val="accent2"/>
          </a:solidFill>
          <a:latin typeface="+mn-lt"/>
          <a:ea typeface="ＭＳ Ｐゴシック" charset="-128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257300"/>
            <a:ext cx="5829300" cy="2286000"/>
          </a:xfrm>
        </p:spPr>
        <p:txBody>
          <a:bodyPr/>
          <a:lstStyle/>
          <a:p>
            <a:pPr algn="ctr"/>
            <a: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  <a:t>EECS 489</a:t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dirty="0"/>
              <a:t>Computer Networks</a:t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b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  <a:t>Fall 2018</a:t>
            </a:r>
            <a:endParaRPr lang="en-US" dirty="0">
              <a:effectLst/>
              <a:latin typeface="Arial Black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00100" y="3771900"/>
            <a:ext cx="7543800" cy="18288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Mosharaf Chowdhury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Material with thanks to Aditya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Akella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Sugih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Jamin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Philip Levis, Sylvia Ratnasamy, Peter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Steenkiste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and many other colleagues.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10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2"/>
                </a:solidFill>
              </a:rPr>
              <a:t>User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chemeClr val="accent2"/>
                </a:solidFill>
              </a:rPr>
              <a:t>Server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/>
              <a:t>&lt;html&gt;</a:t>
            </a:r>
          </a:p>
          <a:p>
            <a:pPr eaLnBrk="0" hangingPunct="0"/>
            <a:r>
              <a:rPr lang="en-US" sz="1000" b="0" dirty="0"/>
              <a:t>&lt;body&gt;</a:t>
            </a:r>
          </a:p>
          <a:p>
            <a:pPr eaLnBrk="0" hangingPunct="0"/>
            <a:r>
              <a:rPr lang="en-US" sz="1000" dirty="0">
                <a:solidFill>
                  <a:srgbClr val="D3A600"/>
                </a:solidFill>
              </a:rPr>
              <a:t>&lt;img /&gt;</a:t>
            </a:r>
          </a:p>
          <a:p>
            <a:pPr eaLnBrk="0" hangingPunct="0"/>
            <a:r>
              <a:rPr lang="en-US" sz="1000" b="0" dirty="0"/>
              <a:t>&lt;/body&gt;</a:t>
            </a:r>
          </a:p>
          <a:p>
            <a:pPr eaLnBrk="0" hangingPunct="0"/>
            <a:r>
              <a:rPr lang="en-US" sz="1000" b="0" dirty="0"/>
              <a:t>&lt;/html&gt;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43990" y="5875338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/>
              <a:t>DNS Server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38600" y="1476703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D3A600"/>
                </a:solidFill>
              </a:rPr>
              <a:t>CDN Server - 1</a:t>
            </a:r>
            <a:endParaRPr lang="en-US" sz="2800" b="0" dirty="0">
              <a:solidFill>
                <a:srgbClr val="D3A6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96697" y="5548560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D3A600"/>
                </a:solidFill>
              </a:rPr>
              <a:t>CDN Server - 2</a:t>
            </a:r>
          </a:p>
        </p:txBody>
      </p:sp>
      <p:sp>
        <p:nvSpPr>
          <p:cNvPr id="9" name="Freeform 8"/>
          <p:cNvSpPr/>
          <p:nvPr/>
        </p:nvSpPr>
        <p:spPr bwMode="auto">
          <a:xfrm>
            <a:off x="1384663" y="2050869"/>
            <a:ext cx="3134788" cy="2648369"/>
          </a:xfrm>
          <a:custGeom>
            <a:avLst/>
            <a:gdLst>
              <a:gd name="connsiteX0" fmla="*/ 0 w 3134788"/>
              <a:gd name="connsiteY0" fmla="*/ 2142308 h 2648369"/>
              <a:gd name="connsiteX1" fmla="*/ 2063931 w 3134788"/>
              <a:gd name="connsiteY1" fmla="*/ 2586445 h 2648369"/>
              <a:gd name="connsiteX2" fmla="*/ 3122023 w 3134788"/>
              <a:gd name="connsiteY2" fmla="*/ 940525 h 2648369"/>
              <a:gd name="connsiteX3" fmla="*/ 2677886 w 3134788"/>
              <a:gd name="connsiteY3" fmla="*/ 0 h 264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788" h="2648369">
                <a:moveTo>
                  <a:pt x="0" y="2142308"/>
                </a:moveTo>
                <a:cubicBezTo>
                  <a:pt x="771797" y="2464525"/>
                  <a:pt x="1543594" y="2786742"/>
                  <a:pt x="2063931" y="2586445"/>
                </a:cubicBezTo>
                <a:cubicBezTo>
                  <a:pt x="2584268" y="2386148"/>
                  <a:pt x="3019697" y="1371599"/>
                  <a:pt x="3122023" y="940525"/>
                </a:cubicBezTo>
                <a:cubicBezTo>
                  <a:pt x="3224349" y="509451"/>
                  <a:pt x="2677886" y="0"/>
                  <a:pt x="2677886" y="0"/>
                </a:cubicBezTo>
              </a:path>
            </a:pathLst>
          </a:custGeom>
          <a:noFill/>
          <a:ln w="28575" cap="flat" cmpd="sng" algn="ctr">
            <a:solidFill>
              <a:srgbClr val="D3A6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 rot="17805542">
            <a:off x="3324722" y="3901310"/>
            <a:ext cx="1750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146805731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video different?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</a:t>
            </a:r>
            <a:r>
              <a:rPr lang="en-US" dirty="0">
                <a:solidFill>
                  <a:srgbClr val="0000FF"/>
                </a:solidFill>
              </a:rPr>
              <a:t>too large</a:t>
            </a:r>
            <a:r>
              <a:rPr lang="en-US" dirty="0"/>
              <a:t> to send in one GET</a:t>
            </a:r>
          </a:p>
          <a:p>
            <a:r>
              <a:rPr lang="en-US" dirty="0"/>
              <a:t>Doesn’t even make sense even if its possible</a:t>
            </a:r>
          </a:p>
          <a:p>
            <a:pPr lvl="1"/>
            <a:r>
              <a:rPr lang="en-US" dirty="0"/>
              <a:t>Users may skip forward! ⇒ save bandwidth wastage</a:t>
            </a:r>
          </a:p>
          <a:p>
            <a:pPr lvl="1"/>
            <a:r>
              <a:rPr lang="en-US" dirty="0"/>
              <a:t>Users connection quality may change (e.g., switching from WiFi to LTE) ⇒ lower resolution to save bandwidth</a:t>
            </a:r>
          </a:p>
          <a:p>
            <a:r>
              <a:rPr lang="en-US" dirty="0">
                <a:solidFill>
                  <a:srgbClr val="0000FF"/>
                </a:solidFill>
              </a:rPr>
              <a:t>Our focus is on stored video (i.e., not live)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1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video 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Dominates the Internet traffic landscape</a:t>
            </a:r>
          </a:p>
          <a:p>
            <a:pPr lvl="1"/>
            <a:r>
              <a:rPr lang="en-US" dirty="0"/>
              <a:t>About every 2 of 3 bytes!</a:t>
            </a:r>
          </a:p>
          <a:p>
            <a:r>
              <a:rPr lang="en-US" dirty="0"/>
              <a:t>Residential ISP traffic share of video content providers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Netflix</a:t>
            </a:r>
            <a:r>
              <a:rPr lang="en-US" dirty="0"/>
              <a:t>: 37% 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YouTube</a:t>
            </a:r>
            <a:r>
              <a:rPr lang="en-US" dirty="0"/>
              <a:t>: 16%</a:t>
            </a:r>
          </a:p>
          <a:p>
            <a:pPr lvl="1"/>
            <a:r>
              <a:rPr lang="en-US" dirty="0"/>
              <a:t>Overall: ~70%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9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video medium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is a sequence of images/frames displayed at a constant rate (moving pictures)</a:t>
            </a:r>
          </a:p>
          <a:p>
            <a:r>
              <a:rPr lang="en-US" dirty="0"/>
              <a:t>Digital image is an array of pixels, each pixel represented by bits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Single frame image encoding: 1024x1024 pixels, 24 bits/pixel ⇒ 3 MB/image</a:t>
            </a:r>
          </a:p>
          <a:p>
            <a:pPr lvl="1"/>
            <a:r>
              <a:rPr lang="en-US" dirty="0"/>
              <a:t>Movies: 24 frames/sec ⇒ 72 MB/sec</a:t>
            </a:r>
          </a:p>
          <a:p>
            <a:pPr lvl="1"/>
            <a:r>
              <a:rPr lang="en-US" dirty="0"/>
              <a:t>TV: 30 frames/sec ⇒ 90 MB/sec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2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video medium (cont’d)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Compression is key</a:t>
            </a:r>
          </a:p>
          <a:p>
            <a:pPr lvl="1"/>
            <a:r>
              <a:rPr lang="en-US" dirty="0"/>
              <a:t>Lots of algorithms to compress</a:t>
            </a:r>
          </a:p>
          <a:p>
            <a:r>
              <a:rPr lang="en-US" dirty="0"/>
              <a:t>The same video can be (and typically is) compressed to multiple quality levels</a:t>
            </a:r>
          </a:p>
          <a:p>
            <a:pPr lvl="1"/>
            <a:r>
              <a:rPr lang="en-US" dirty="0"/>
              <a:t>E.g., 480p, 720p, 1080p, 4K</a:t>
            </a:r>
          </a:p>
          <a:p>
            <a:r>
              <a:rPr lang="en-US" dirty="0">
                <a:solidFill>
                  <a:srgbClr val="0000FF"/>
                </a:solidFill>
              </a:rPr>
              <a:t>Why multiple resolutions?</a:t>
            </a:r>
          </a:p>
          <a:p>
            <a:pPr lvl="1"/>
            <a:r>
              <a:rPr lang="en-US" dirty="0"/>
              <a:t>Adapt to conditions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9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serve video?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in the name!</a:t>
            </a:r>
          </a:p>
          <a:p>
            <a:pPr lvl="1"/>
            <a:r>
              <a:rPr lang="en-US" dirty="0"/>
              <a:t>Video </a:t>
            </a:r>
            <a:r>
              <a:rPr lang="en-US" dirty="0">
                <a:solidFill>
                  <a:srgbClr val="0000FF"/>
                </a:solidFill>
              </a:rPr>
              <a:t>streaming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6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streaming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is stored at an HTTP server with a URL</a:t>
            </a:r>
          </a:p>
          <a:p>
            <a:r>
              <a:rPr lang="en-US" dirty="0"/>
              <a:t>Clients send a GET request for the URL</a:t>
            </a:r>
          </a:p>
          <a:p>
            <a:r>
              <a:rPr lang="en-US" dirty="0"/>
              <a:t>Server sends the video file as a stream</a:t>
            </a:r>
          </a:p>
          <a:p>
            <a:r>
              <a:rPr lang="en-US" dirty="0"/>
              <a:t>Client first buffers for a while. </a:t>
            </a:r>
            <a:r>
              <a:rPr lang="en-US" dirty="0">
                <a:solidFill>
                  <a:srgbClr val="0000FF"/>
                </a:solidFill>
              </a:rPr>
              <a:t>Why?</a:t>
            </a:r>
          </a:p>
          <a:p>
            <a:pPr lvl="1"/>
            <a:r>
              <a:rPr lang="en-US" dirty="0"/>
              <a:t>To minimize interruptions later</a:t>
            </a:r>
          </a:p>
          <a:p>
            <a:r>
              <a:rPr lang="en-US" dirty="0"/>
              <a:t>Once the buffer reaches a threshold</a:t>
            </a:r>
          </a:p>
          <a:p>
            <a:pPr lvl="1"/>
            <a:r>
              <a:rPr lang="en-US" dirty="0"/>
              <a:t>The video plays in the </a:t>
            </a:r>
            <a:r>
              <a:rPr lang="en-US" dirty="0">
                <a:solidFill>
                  <a:srgbClr val="0000FF"/>
                </a:solidFill>
              </a:rPr>
              <a:t>foreground</a:t>
            </a:r>
          </a:p>
          <a:p>
            <a:pPr lvl="1"/>
            <a:r>
              <a:rPr lang="en-US" dirty="0"/>
              <a:t>More frames are downloaded in the </a:t>
            </a:r>
            <a:r>
              <a:rPr lang="en-US" dirty="0">
                <a:solidFill>
                  <a:srgbClr val="0000FF"/>
                </a:solidFill>
              </a:rPr>
              <a:t>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9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9" name="Group 249"/>
          <p:cNvGrpSpPr>
            <a:grpSpLocks/>
          </p:cNvGrpSpPr>
          <p:nvPr/>
        </p:nvGrpSpPr>
        <p:grpSpPr bwMode="auto">
          <a:xfrm>
            <a:off x="3230563" y="4929188"/>
            <a:ext cx="427037" cy="785812"/>
            <a:chOff x="4140" y="429"/>
            <a:chExt cx="1425" cy="2396"/>
          </a:xfrm>
        </p:grpSpPr>
        <p:sp>
          <p:nvSpPr>
            <p:cNvPr id="32928" name="Freeform 250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6 w 354"/>
                <a:gd name="T1" fmla="*/ 0 h 2742"/>
                <a:gd name="T2" fmla="*/ 145 w 354"/>
                <a:gd name="T3" fmla="*/ 164 h 2742"/>
                <a:gd name="T4" fmla="*/ 142 w 354"/>
                <a:gd name="T5" fmla="*/ 1268 h 2742"/>
                <a:gd name="T6" fmla="*/ 0 w 354"/>
                <a:gd name="T7" fmla="*/ 1325 h 2742"/>
                <a:gd name="T8" fmla="*/ 2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" name="Rectangle 251"/>
            <p:cNvSpPr>
              <a:spLocks noChangeArrowheads="1"/>
            </p:cNvSpPr>
            <p:nvPr/>
          </p:nvSpPr>
          <p:spPr bwMode="auto">
            <a:xfrm>
              <a:off x="4204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32930" name="Freeform 252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3 w 211"/>
                <a:gd name="T1" fmla="*/ 0 h 2537"/>
                <a:gd name="T2" fmla="*/ 87 w 211"/>
                <a:gd name="T3" fmla="*/ 106 h 2537"/>
                <a:gd name="T4" fmla="*/ 3 w 211"/>
                <a:gd name="T5" fmla="*/ 1208 h 2537"/>
                <a:gd name="T6" fmla="*/ 3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931" name="Freeform 253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2 h 226"/>
                <a:gd name="T4" fmla="*/ 135 w 328"/>
                <a:gd name="T5" fmla="*/ 110 h 226"/>
                <a:gd name="T6" fmla="*/ 0 w 328"/>
                <a:gd name="T7" fmla="*/ 4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" name="Rectangle 254"/>
            <p:cNvSpPr>
              <a:spLocks noChangeArrowheads="1"/>
            </p:cNvSpPr>
            <p:nvPr/>
          </p:nvSpPr>
          <p:spPr bwMode="auto">
            <a:xfrm>
              <a:off x="4214" y="695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grpSp>
          <p:nvGrpSpPr>
            <p:cNvPr id="32933" name="Group 255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1" name="AutoShape 256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  <p:sp>
            <p:nvSpPr>
              <p:cNvPr id="192" name="AutoShape 257"/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</p:grpSp>
        <p:sp>
          <p:nvSpPr>
            <p:cNvPr id="167" name="Rectangle 258"/>
            <p:cNvSpPr>
              <a:spLocks noChangeArrowheads="1"/>
            </p:cNvSpPr>
            <p:nvPr/>
          </p:nvSpPr>
          <p:spPr bwMode="auto">
            <a:xfrm>
              <a:off x="4225" y="1020"/>
              <a:ext cx="593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grpSp>
          <p:nvGrpSpPr>
            <p:cNvPr id="32935" name="Group 259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89" name="AutoShape 260"/>
              <p:cNvSpPr>
                <a:spLocks noChangeArrowheads="1"/>
              </p:cNvSpPr>
              <p:nvPr/>
            </p:nvSpPr>
            <p:spPr bwMode="auto">
              <a:xfrm>
                <a:off x="617" y="2569"/>
                <a:ext cx="72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  <p:sp>
            <p:nvSpPr>
              <p:cNvPr id="190" name="AutoShape 261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</p:grpSp>
        <p:sp>
          <p:nvSpPr>
            <p:cNvPr id="169" name="Rectangle 262"/>
            <p:cNvSpPr>
              <a:spLocks noChangeArrowheads="1"/>
            </p:cNvSpPr>
            <p:nvPr/>
          </p:nvSpPr>
          <p:spPr bwMode="auto">
            <a:xfrm>
              <a:off x="4219" y="1358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70" name="Rectangle 263"/>
            <p:cNvSpPr>
              <a:spLocks noChangeArrowheads="1"/>
            </p:cNvSpPr>
            <p:nvPr/>
          </p:nvSpPr>
          <p:spPr bwMode="auto">
            <a:xfrm>
              <a:off x="4225" y="1654"/>
              <a:ext cx="599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grpSp>
          <p:nvGrpSpPr>
            <p:cNvPr id="32938" name="Group 264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87" name="AutoShape 265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1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  <p:sp>
            <p:nvSpPr>
              <p:cNvPr id="188" name="AutoShape 266"/>
              <p:cNvSpPr>
                <a:spLocks noChangeArrowheads="1"/>
              </p:cNvSpPr>
              <p:nvPr/>
            </p:nvSpPr>
            <p:spPr bwMode="auto">
              <a:xfrm>
                <a:off x="625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</p:grpSp>
        <p:sp>
          <p:nvSpPr>
            <p:cNvPr id="32939" name="Freeform 267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1 h 226"/>
                <a:gd name="T4" fmla="*/ 135 w 328"/>
                <a:gd name="T5" fmla="*/ 108 h 226"/>
                <a:gd name="T6" fmla="*/ 0 w 328"/>
                <a:gd name="T7" fmla="*/ 4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32940" name="Group 268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5" name="AutoShape 269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  <p:sp>
            <p:nvSpPr>
              <p:cNvPr id="186" name="AutoShape 270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</p:grpSp>
        <p:sp>
          <p:nvSpPr>
            <p:cNvPr id="174" name="Rectangle 271"/>
            <p:cNvSpPr>
              <a:spLocks noChangeArrowheads="1"/>
            </p:cNvSpPr>
            <p:nvPr/>
          </p:nvSpPr>
          <p:spPr bwMode="auto">
            <a:xfrm>
              <a:off x="5252" y="429"/>
              <a:ext cx="64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32942" name="Freeform 272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20 w 296"/>
                <a:gd name="T3" fmla="*/ 69 h 256"/>
                <a:gd name="T4" fmla="*/ 122 w 296"/>
                <a:gd name="T5" fmla="*/ 122 h 256"/>
                <a:gd name="T6" fmla="*/ 0 w 296"/>
                <a:gd name="T7" fmla="*/ 4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943" name="Freeform 273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26 w 304"/>
                <a:gd name="T3" fmla="*/ 79 h 288"/>
                <a:gd name="T4" fmla="*/ 118 w 304"/>
                <a:gd name="T5" fmla="*/ 139 h 288"/>
                <a:gd name="T6" fmla="*/ 3 w 304"/>
                <a:gd name="T7" fmla="*/ 6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7" name="Oval 274"/>
            <p:cNvSpPr>
              <a:spLocks noChangeArrowheads="1"/>
            </p:cNvSpPr>
            <p:nvPr/>
          </p:nvSpPr>
          <p:spPr bwMode="auto">
            <a:xfrm>
              <a:off x="5517" y="2612"/>
              <a:ext cx="48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32945" name="Freeform 275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1 h 240"/>
                <a:gd name="T2" fmla="*/ 2 w 306"/>
                <a:gd name="T3" fmla="*/ 116 h 240"/>
                <a:gd name="T4" fmla="*/ 126 w 306"/>
                <a:gd name="T5" fmla="*/ 53 h 240"/>
                <a:gd name="T6" fmla="*/ 123 w 306"/>
                <a:gd name="T7" fmla="*/ 0 h 240"/>
                <a:gd name="T8" fmla="*/ 0 w 306"/>
                <a:gd name="T9" fmla="*/ 5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9" name="AutoShape 276"/>
            <p:cNvSpPr>
              <a:spLocks noChangeArrowheads="1"/>
            </p:cNvSpPr>
            <p:nvPr/>
          </p:nvSpPr>
          <p:spPr bwMode="auto">
            <a:xfrm>
              <a:off x="4140" y="2680"/>
              <a:ext cx="1203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80" name="AutoShape 277"/>
            <p:cNvSpPr>
              <a:spLocks noChangeArrowheads="1"/>
            </p:cNvSpPr>
            <p:nvPr/>
          </p:nvSpPr>
          <p:spPr bwMode="auto">
            <a:xfrm>
              <a:off x="4204" y="2709"/>
              <a:ext cx="1075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81" name="Oval 278"/>
            <p:cNvSpPr>
              <a:spLocks noChangeArrowheads="1"/>
            </p:cNvSpPr>
            <p:nvPr/>
          </p:nvSpPr>
          <p:spPr bwMode="auto">
            <a:xfrm>
              <a:off x="4310" y="2380"/>
              <a:ext cx="159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82" name="Oval 279"/>
            <p:cNvSpPr>
              <a:spLocks noChangeArrowheads="1"/>
            </p:cNvSpPr>
            <p:nvPr/>
          </p:nvSpPr>
          <p:spPr bwMode="auto">
            <a:xfrm>
              <a:off x="4484" y="2385"/>
              <a:ext cx="164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dirty="0">
                <a:solidFill>
                  <a:srgbClr val="FF0000"/>
                </a:solidFill>
                <a:cs typeface="Arial" charset="0"/>
              </a:endParaRPr>
            </a:p>
          </p:txBody>
        </p:sp>
        <p:sp>
          <p:nvSpPr>
            <p:cNvPr id="183" name="Oval 280"/>
            <p:cNvSpPr>
              <a:spLocks noChangeArrowheads="1"/>
            </p:cNvSpPr>
            <p:nvPr/>
          </p:nvSpPr>
          <p:spPr bwMode="auto">
            <a:xfrm>
              <a:off x="4664" y="2380"/>
              <a:ext cx="154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84" name="Rectangle 281"/>
            <p:cNvSpPr>
              <a:spLocks noChangeArrowheads="1"/>
            </p:cNvSpPr>
            <p:nvPr/>
          </p:nvSpPr>
          <p:spPr bwMode="auto">
            <a:xfrm>
              <a:off x="5062" y="1838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</p:grpSp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streaming</a:t>
            </a:r>
          </a:p>
        </p:txBody>
      </p:sp>
      <p:grpSp>
        <p:nvGrpSpPr>
          <p:cNvPr id="32771" name="Group 134"/>
          <p:cNvGrpSpPr>
            <a:grpSpLocks/>
          </p:cNvGrpSpPr>
          <p:nvPr/>
        </p:nvGrpSpPr>
        <p:grpSpPr bwMode="auto">
          <a:xfrm>
            <a:off x="2803525" y="4560888"/>
            <a:ext cx="1281113" cy="363537"/>
            <a:chOff x="3621" y="3265"/>
            <a:chExt cx="1776" cy="744"/>
          </a:xfrm>
        </p:grpSpPr>
        <p:pic>
          <p:nvPicPr>
            <p:cNvPr id="32924" name="Picture 135" descr="reel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" y="3265"/>
              <a:ext cx="1776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2344" name="Freeform 136"/>
            <p:cNvSpPr>
              <a:spLocks/>
            </p:cNvSpPr>
            <p:nvPr/>
          </p:nvSpPr>
          <p:spPr bwMode="auto">
            <a:xfrm>
              <a:off x="3971" y="3288"/>
              <a:ext cx="1402" cy="439"/>
            </a:xfrm>
            <a:custGeom>
              <a:avLst/>
              <a:gdLst>
                <a:gd name="T0" fmla="*/ 0 w 1401"/>
                <a:gd name="T1" fmla="*/ 6 h 438"/>
                <a:gd name="T2" fmla="*/ 27 w 1401"/>
                <a:gd name="T3" fmla="*/ 384 h 438"/>
                <a:gd name="T4" fmla="*/ 114 w 1401"/>
                <a:gd name="T5" fmla="*/ 381 h 438"/>
                <a:gd name="T6" fmla="*/ 132 w 1401"/>
                <a:gd name="T7" fmla="*/ 357 h 438"/>
                <a:gd name="T8" fmla="*/ 210 w 1401"/>
                <a:gd name="T9" fmla="*/ 402 h 438"/>
                <a:gd name="T10" fmla="*/ 450 w 1401"/>
                <a:gd name="T11" fmla="*/ 384 h 438"/>
                <a:gd name="T12" fmla="*/ 486 w 1401"/>
                <a:gd name="T13" fmla="*/ 393 h 438"/>
                <a:gd name="T14" fmla="*/ 690 w 1401"/>
                <a:gd name="T15" fmla="*/ 417 h 438"/>
                <a:gd name="T16" fmla="*/ 1074 w 1401"/>
                <a:gd name="T17" fmla="*/ 438 h 438"/>
                <a:gd name="T18" fmla="*/ 1401 w 1401"/>
                <a:gd name="T19" fmla="*/ 420 h 438"/>
                <a:gd name="T20" fmla="*/ 1392 w 1401"/>
                <a:gd name="T21" fmla="*/ 165 h 438"/>
                <a:gd name="T22" fmla="*/ 291 w 1401"/>
                <a:gd name="T23" fmla="*/ 0 h 438"/>
                <a:gd name="T24" fmla="*/ 0 w 1401"/>
                <a:gd name="T25" fmla="*/ 6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1" h="438">
                  <a:moveTo>
                    <a:pt x="0" y="6"/>
                  </a:moveTo>
                  <a:lnTo>
                    <a:pt x="27" y="384"/>
                  </a:lnTo>
                  <a:lnTo>
                    <a:pt x="114" y="381"/>
                  </a:lnTo>
                  <a:lnTo>
                    <a:pt x="132" y="357"/>
                  </a:lnTo>
                  <a:lnTo>
                    <a:pt x="210" y="402"/>
                  </a:lnTo>
                  <a:lnTo>
                    <a:pt x="450" y="384"/>
                  </a:lnTo>
                  <a:lnTo>
                    <a:pt x="486" y="393"/>
                  </a:lnTo>
                  <a:lnTo>
                    <a:pt x="690" y="417"/>
                  </a:lnTo>
                  <a:lnTo>
                    <a:pt x="1074" y="438"/>
                  </a:lnTo>
                  <a:lnTo>
                    <a:pt x="1401" y="420"/>
                  </a:lnTo>
                  <a:lnTo>
                    <a:pt x="1392" y="165"/>
                  </a:lnTo>
                  <a:lnTo>
                    <a:pt x="29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222345" name="Freeform 137"/>
            <p:cNvSpPr>
              <a:spLocks/>
            </p:cNvSpPr>
            <p:nvPr/>
          </p:nvSpPr>
          <p:spPr bwMode="auto">
            <a:xfrm>
              <a:off x="4242" y="3860"/>
              <a:ext cx="999" cy="120"/>
            </a:xfrm>
            <a:custGeom>
              <a:avLst/>
              <a:gdLst>
                <a:gd name="T0" fmla="*/ 0 w 999"/>
                <a:gd name="T1" fmla="*/ 6 h 123"/>
                <a:gd name="T2" fmla="*/ 717 w 999"/>
                <a:gd name="T3" fmla="*/ 12 h 123"/>
                <a:gd name="T4" fmla="*/ 744 w 999"/>
                <a:gd name="T5" fmla="*/ 36 h 123"/>
                <a:gd name="T6" fmla="*/ 801 w 999"/>
                <a:gd name="T7" fmla="*/ 42 h 123"/>
                <a:gd name="T8" fmla="*/ 876 w 999"/>
                <a:gd name="T9" fmla="*/ 6 h 123"/>
                <a:gd name="T10" fmla="*/ 933 w 999"/>
                <a:gd name="T11" fmla="*/ 0 h 123"/>
                <a:gd name="T12" fmla="*/ 981 w 999"/>
                <a:gd name="T13" fmla="*/ 15 h 123"/>
                <a:gd name="T14" fmla="*/ 999 w 999"/>
                <a:gd name="T15" fmla="*/ 51 h 123"/>
                <a:gd name="T16" fmla="*/ 987 w 999"/>
                <a:gd name="T17" fmla="*/ 123 h 123"/>
                <a:gd name="T18" fmla="*/ 18 w 999"/>
                <a:gd name="T19" fmla="*/ 120 h 123"/>
                <a:gd name="T20" fmla="*/ 0 w 999"/>
                <a:gd name="T21" fmla="*/ 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9" h="123">
                  <a:moveTo>
                    <a:pt x="0" y="6"/>
                  </a:moveTo>
                  <a:lnTo>
                    <a:pt x="717" y="12"/>
                  </a:lnTo>
                  <a:lnTo>
                    <a:pt x="744" y="36"/>
                  </a:lnTo>
                  <a:lnTo>
                    <a:pt x="801" y="42"/>
                  </a:lnTo>
                  <a:lnTo>
                    <a:pt x="876" y="6"/>
                  </a:lnTo>
                  <a:lnTo>
                    <a:pt x="933" y="0"/>
                  </a:lnTo>
                  <a:lnTo>
                    <a:pt x="981" y="15"/>
                  </a:lnTo>
                  <a:lnTo>
                    <a:pt x="999" y="51"/>
                  </a:lnTo>
                  <a:lnTo>
                    <a:pt x="987" y="123"/>
                  </a:lnTo>
                  <a:lnTo>
                    <a:pt x="18" y="12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pic>
          <p:nvPicPr>
            <p:cNvPr id="32927" name="Picture 138" descr="video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" y="3400"/>
              <a:ext cx="889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2376" name="Line 168"/>
          <p:cNvSpPr>
            <a:spLocks noChangeShapeType="1"/>
          </p:cNvSpPr>
          <p:nvPr/>
        </p:nvSpPr>
        <p:spPr bwMode="auto">
          <a:xfrm>
            <a:off x="838200" y="1490663"/>
            <a:ext cx="0" cy="28527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cs typeface="Arial"/>
            </a:endParaRPr>
          </a:p>
        </p:txBody>
      </p:sp>
      <p:grpSp>
        <p:nvGrpSpPr>
          <p:cNvPr id="222565" name="Group 357"/>
          <p:cNvGrpSpPr>
            <a:grpSpLocks/>
          </p:cNvGrpSpPr>
          <p:nvPr/>
        </p:nvGrpSpPr>
        <p:grpSpPr bwMode="auto">
          <a:xfrm>
            <a:off x="1447799" y="3547884"/>
            <a:ext cx="1668463" cy="1071563"/>
            <a:chOff x="887" y="2184"/>
            <a:chExt cx="1051" cy="675"/>
          </a:xfrm>
        </p:grpSpPr>
        <p:sp>
          <p:nvSpPr>
            <p:cNvPr id="222415" name="Freeform 207"/>
            <p:cNvSpPr>
              <a:spLocks/>
            </p:cNvSpPr>
            <p:nvPr/>
          </p:nvSpPr>
          <p:spPr bwMode="auto">
            <a:xfrm>
              <a:off x="1278" y="2184"/>
              <a:ext cx="660" cy="666"/>
            </a:xfrm>
            <a:custGeom>
              <a:avLst/>
              <a:gdLst>
                <a:gd name="T0" fmla="*/ 0 w 660"/>
                <a:gd name="T1" fmla="*/ 0 h 666"/>
                <a:gd name="T2" fmla="*/ 660 w 660"/>
                <a:gd name="T3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0" h="666">
                  <a:moveTo>
                    <a:pt x="0" y="0"/>
                  </a:moveTo>
                  <a:cubicBezTo>
                    <a:pt x="0" y="0"/>
                    <a:pt x="486" y="168"/>
                    <a:pt x="660" y="66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222416" name="Text Box 208"/>
            <p:cNvSpPr txBox="1">
              <a:spLocks noChangeArrowheads="1"/>
            </p:cNvSpPr>
            <p:nvPr/>
          </p:nvSpPr>
          <p:spPr bwMode="auto">
            <a:xfrm>
              <a:off x="887" y="2336"/>
              <a:ext cx="104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342900" indent="-342900">
                <a:buFontTx/>
                <a:buAutoNum type="arabicPeriod"/>
                <a:defRPr/>
              </a:pPr>
              <a:r>
                <a:rPr lang="en-US" b="0" dirty="0">
                  <a:latin typeface="Arial"/>
                  <a:cs typeface="Arial"/>
                </a:rPr>
                <a:t>video</a:t>
              </a:r>
            </a:p>
            <a:p>
              <a:pPr>
                <a:defRPr/>
              </a:pPr>
              <a:r>
                <a:rPr lang="en-US" b="0" dirty="0">
                  <a:latin typeface="Arial"/>
                  <a:cs typeface="Arial"/>
                </a:rPr>
                <a:t>recorded (e.g., 30 frames/sec)</a:t>
              </a:r>
            </a:p>
          </p:txBody>
        </p:sp>
      </p:grpSp>
      <p:grpSp>
        <p:nvGrpSpPr>
          <p:cNvPr id="222470" name="Group 262"/>
          <p:cNvGrpSpPr>
            <a:grpSpLocks/>
          </p:cNvGrpSpPr>
          <p:nvPr/>
        </p:nvGrpSpPr>
        <p:grpSpPr bwMode="auto">
          <a:xfrm>
            <a:off x="1028700" y="1811338"/>
            <a:ext cx="2552700" cy="2525712"/>
            <a:chOff x="648" y="1147"/>
            <a:chExt cx="1608" cy="1591"/>
          </a:xfrm>
        </p:grpSpPr>
        <p:grpSp>
          <p:nvGrpSpPr>
            <p:cNvPr id="32881" name="Group 206"/>
            <p:cNvGrpSpPr>
              <a:grpSpLocks/>
            </p:cNvGrpSpPr>
            <p:nvPr/>
          </p:nvGrpSpPr>
          <p:grpSpPr bwMode="auto">
            <a:xfrm>
              <a:off x="648" y="1725"/>
              <a:ext cx="1024" cy="1013"/>
              <a:chOff x="672" y="1071"/>
              <a:chExt cx="1024" cy="1013"/>
            </a:xfrm>
          </p:grpSpPr>
          <p:grpSp>
            <p:nvGrpSpPr>
              <p:cNvPr id="32897" name="Group 189"/>
              <p:cNvGrpSpPr>
                <a:grpSpLocks/>
              </p:cNvGrpSpPr>
              <p:nvPr/>
            </p:nvGrpSpPr>
            <p:grpSpPr bwMode="auto">
              <a:xfrm>
                <a:off x="672" y="1506"/>
                <a:ext cx="583" cy="578"/>
                <a:chOff x="672" y="1486"/>
                <a:chExt cx="583" cy="578"/>
              </a:xfrm>
            </p:grpSpPr>
            <p:grpSp>
              <p:nvGrpSpPr>
                <p:cNvPr id="32908" name="Group 181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916" name="Group 177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81" name="Line 17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384" name="Line 17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917" name="Group 178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87" name="Line 1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388" name="Line 180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909" name="Group 182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910" name="Group 183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92" name="Line 1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393" name="Line 185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911" name="Group 186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95" name="Line 1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396" name="Line 188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32898" name="Group 191"/>
              <p:cNvGrpSpPr>
                <a:grpSpLocks/>
              </p:cNvGrpSpPr>
              <p:nvPr/>
            </p:nvGrpSpPr>
            <p:grpSpPr bwMode="auto">
              <a:xfrm>
                <a:off x="1259" y="1217"/>
                <a:ext cx="291" cy="288"/>
                <a:chOff x="672" y="1776"/>
                <a:chExt cx="291" cy="288"/>
              </a:xfrm>
            </p:grpSpPr>
            <p:grpSp>
              <p:nvGrpSpPr>
                <p:cNvPr id="32902" name="Group 192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2401" name="Line 193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02" name="Line 194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2903" name="Group 195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2404" name="Line 196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05" name="Line 197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2899" name="Group 199"/>
              <p:cNvGrpSpPr>
                <a:grpSpLocks/>
              </p:cNvGrpSpPr>
              <p:nvPr/>
            </p:nvGrpSpPr>
            <p:grpSpPr bwMode="auto">
              <a:xfrm>
                <a:off x="1551" y="1071"/>
                <a:ext cx="145" cy="144"/>
                <a:chOff x="672" y="1920"/>
                <a:chExt cx="145" cy="144"/>
              </a:xfrm>
            </p:grpSpPr>
            <p:sp>
              <p:nvSpPr>
                <p:cNvPr id="222408" name="Line 200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2409" name="Line 201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/>
                    <a:cs typeface="Arial"/>
                  </a:endParaRPr>
                </a:p>
              </p:txBody>
            </p:sp>
          </p:grpSp>
        </p:grpSp>
        <p:grpSp>
          <p:nvGrpSpPr>
            <p:cNvPr id="32882" name="Group 237"/>
            <p:cNvGrpSpPr>
              <a:grpSpLocks/>
            </p:cNvGrpSpPr>
            <p:nvPr/>
          </p:nvGrpSpPr>
          <p:grpSpPr bwMode="auto">
            <a:xfrm>
              <a:off x="1673" y="1147"/>
              <a:ext cx="583" cy="578"/>
              <a:chOff x="672" y="1486"/>
              <a:chExt cx="583" cy="578"/>
            </a:xfrm>
          </p:grpSpPr>
          <p:grpSp>
            <p:nvGrpSpPr>
              <p:cNvPr id="32883" name="Group 238"/>
              <p:cNvGrpSpPr>
                <a:grpSpLocks/>
              </p:cNvGrpSpPr>
              <p:nvPr/>
            </p:nvGrpSpPr>
            <p:grpSpPr bwMode="auto">
              <a:xfrm>
                <a:off x="672" y="1776"/>
                <a:ext cx="291" cy="288"/>
                <a:chOff x="672" y="1776"/>
                <a:chExt cx="291" cy="288"/>
              </a:xfrm>
            </p:grpSpPr>
            <p:grpSp>
              <p:nvGrpSpPr>
                <p:cNvPr id="32891" name="Group 239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2448" name="Line 24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49" name="Line 24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2892" name="Group 242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2451" name="Line 243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52" name="Line 244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2884" name="Group 245"/>
              <p:cNvGrpSpPr>
                <a:grpSpLocks/>
              </p:cNvGrpSpPr>
              <p:nvPr/>
            </p:nvGrpSpPr>
            <p:grpSpPr bwMode="auto">
              <a:xfrm>
                <a:off x="964" y="1486"/>
                <a:ext cx="291" cy="288"/>
                <a:chOff x="672" y="1776"/>
                <a:chExt cx="291" cy="288"/>
              </a:xfrm>
            </p:grpSpPr>
            <p:grpSp>
              <p:nvGrpSpPr>
                <p:cNvPr id="32885" name="Group 246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2455" name="Line 247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56" name="Line 24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2886" name="Group 249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2458" name="Line 25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59" name="Line 25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</p:grpSp>
      </p:grpSp>
      <p:grpSp>
        <p:nvGrpSpPr>
          <p:cNvPr id="222566" name="Group 358"/>
          <p:cNvGrpSpPr>
            <a:grpSpLocks/>
          </p:cNvGrpSpPr>
          <p:nvPr/>
        </p:nvGrpSpPr>
        <p:grpSpPr bwMode="auto">
          <a:xfrm>
            <a:off x="3165475" y="3241675"/>
            <a:ext cx="1373188" cy="1296988"/>
            <a:chOff x="1994" y="2042"/>
            <a:chExt cx="865" cy="817"/>
          </a:xfrm>
        </p:grpSpPr>
        <p:sp>
          <p:nvSpPr>
            <p:cNvPr id="222417" name="Freeform 209"/>
            <p:cNvSpPr>
              <a:spLocks/>
            </p:cNvSpPr>
            <p:nvPr/>
          </p:nvSpPr>
          <p:spPr bwMode="auto">
            <a:xfrm rot="-5400000">
              <a:off x="2196" y="2196"/>
              <a:ext cx="660" cy="666"/>
            </a:xfrm>
            <a:custGeom>
              <a:avLst/>
              <a:gdLst>
                <a:gd name="T0" fmla="*/ 0 w 660"/>
                <a:gd name="T1" fmla="*/ 0 h 666"/>
                <a:gd name="T2" fmla="*/ 660 w 660"/>
                <a:gd name="T3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0" h="666">
                  <a:moveTo>
                    <a:pt x="0" y="0"/>
                  </a:moveTo>
                  <a:cubicBezTo>
                    <a:pt x="0" y="0"/>
                    <a:pt x="486" y="168"/>
                    <a:pt x="660" y="666"/>
                  </a:cubicBezTo>
                </a:path>
              </a:pathLst>
            </a:custGeom>
            <a:noFill/>
            <a:ln w="19050" cap="flat" cmpd="sng">
              <a:solidFill>
                <a:srgbClr val="D3A6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b="0" dirty="0">
                <a:latin typeface="Arial"/>
                <a:cs typeface="Arial"/>
              </a:endParaRPr>
            </a:p>
          </p:txBody>
        </p:sp>
        <p:sp>
          <p:nvSpPr>
            <p:cNvPr id="222513" name="Text Box 305"/>
            <p:cNvSpPr txBox="1">
              <a:spLocks noChangeArrowheads="1"/>
            </p:cNvSpPr>
            <p:nvPr/>
          </p:nvSpPr>
          <p:spPr bwMode="auto">
            <a:xfrm>
              <a:off x="1994" y="2042"/>
              <a:ext cx="56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0" dirty="0">
                  <a:solidFill>
                    <a:srgbClr val="D3A600"/>
                  </a:solidFill>
                  <a:latin typeface="Arial"/>
                  <a:cs typeface="Arial"/>
                </a:rPr>
                <a:t>2. video</a:t>
              </a:r>
            </a:p>
            <a:p>
              <a:pPr>
                <a:defRPr/>
              </a:pPr>
              <a:r>
                <a:rPr lang="en-US" b="0" dirty="0">
                  <a:solidFill>
                    <a:srgbClr val="D3A600"/>
                  </a:solidFill>
                  <a:latin typeface="Arial"/>
                  <a:cs typeface="Arial"/>
                </a:rPr>
                <a:t>sent</a:t>
              </a:r>
            </a:p>
          </p:txBody>
        </p:sp>
      </p:grpSp>
      <p:sp>
        <p:nvSpPr>
          <p:cNvPr id="222562" name="Text Box 354"/>
          <p:cNvSpPr txBox="1">
            <a:spLocks noChangeArrowheads="1"/>
          </p:cNvSpPr>
          <p:nvPr/>
        </p:nvSpPr>
        <p:spPr bwMode="auto">
          <a:xfrm rot="-5433387">
            <a:off x="-412750" y="2638426"/>
            <a:ext cx="1957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i="0" dirty="0">
                <a:latin typeface="Arial"/>
                <a:cs typeface="Arial"/>
              </a:rPr>
              <a:t>Cumulative data</a:t>
            </a:r>
          </a:p>
        </p:txBody>
      </p:sp>
      <p:grpSp>
        <p:nvGrpSpPr>
          <p:cNvPr id="222573" name="Group 365"/>
          <p:cNvGrpSpPr>
            <a:grpSpLocks/>
          </p:cNvGrpSpPr>
          <p:nvPr/>
        </p:nvGrpSpPr>
        <p:grpSpPr bwMode="auto">
          <a:xfrm>
            <a:off x="4451351" y="1851025"/>
            <a:ext cx="2979738" cy="4214813"/>
            <a:chOff x="2804" y="1044"/>
            <a:chExt cx="1877" cy="2655"/>
          </a:xfrm>
        </p:grpSpPr>
        <p:sp>
          <p:nvSpPr>
            <p:cNvPr id="222568" name="Line 360"/>
            <p:cNvSpPr>
              <a:spLocks noChangeShapeType="1"/>
            </p:cNvSpPr>
            <p:nvPr/>
          </p:nvSpPr>
          <p:spPr bwMode="auto">
            <a:xfrm>
              <a:off x="3852" y="1044"/>
              <a:ext cx="0" cy="19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222569" name="Text Box 361"/>
            <p:cNvSpPr txBox="1">
              <a:spLocks noChangeArrowheads="1"/>
            </p:cNvSpPr>
            <p:nvPr/>
          </p:nvSpPr>
          <p:spPr bwMode="auto">
            <a:xfrm>
              <a:off x="2804" y="3020"/>
              <a:ext cx="1877" cy="679"/>
            </a:xfrm>
            <a:prstGeom prst="rect">
              <a:avLst/>
            </a:prstGeom>
            <a:noFill/>
            <a:ln w="19050">
              <a:noFill/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0" dirty="0">
                  <a:solidFill>
                    <a:srgbClr val="D3A600"/>
                  </a:solidFill>
                  <a:latin typeface="Arial"/>
                  <a:cs typeface="Arial"/>
                </a:rPr>
                <a:t>streaming</a:t>
              </a:r>
              <a:r>
                <a:rPr lang="en-US" b="0" dirty="0">
                  <a:latin typeface="Arial"/>
                  <a:cs typeface="Arial"/>
                </a:rPr>
                <a:t>: </a:t>
              </a:r>
              <a:r>
                <a:rPr lang="en-US" b="0" i="0" dirty="0">
                  <a:latin typeface="Arial"/>
                  <a:cs typeface="Arial"/>
                </a:rPr>
                <a:t>at this time, client </a:t>
              </a:r>
            </a:p>
            <a:p>
              <a:pPr>
                <a:defRPr/>
              </a:pPr>
              <a:r>
                <a:rPr lang="en-US" b="0" i="0" dirty="0">
                  <a:latin typeface="Arial"/>
                  <a:cs typeface="Arial"/>
                </a:rPr>
                <a:t>playing out early part of video, </a:t>
              </a:r>
            </a:p>
            <a:p>
              <a:pPr>
                <a:defRPr/>
              </a:pPr>
              <a:r>
                <a:rPr lang="en-US" b="0" i="0" dirty="0">
                  <a:latin typeface="Arial"/>
                  <a:cs typeface="Arial"/>
                </a:rPr>
                <a:t>while server still sending later</a:t>
              </a:r>
            </a:p>
            <a:p>
              <a:pPr>
                <a:defRPr/>
              </a:pPr>
              <a:r>
                <a:rPr lang="en-US" b="0" i="0" dirty="0">
                  <a:latin typeface="Arial"/>
                  <a:cs typeface="Arial"/>
                </a:rPr>
                <a:t>part of video</a:t>
              </a:r>
            </a:p>
          </p:txBody>
        </p:sp>
      </p:grpSp>
      <p:grpSp>
        <p:nvGrpSpPr>
          <p:cNvPr id="222572" name="Group 364"/>
          <p:cNvGrpSpPr>
            <a:grpSpLocks/>
          </p:cNvGrpSpPr>
          <p:nvPr/>
        </p:nvGrpSpPr>
        <p:grpSpPr bwMode="auto">
          <a:xfrm>
            <a:off x="3981449" y="4005265"/>
            <a:ext cx="1768475" cy="830263"/>
            <a:chOff x="2508" y="2480"/>
            <a:chExt cx="1114" cy="523"/>
          </a:xfrm>
        </p:grpSpPr>
        <p:sp>
          <p:nvSpPr>
            <p:cNvPr id="222570" name="Text Box 362"/>
            <p:cNvSpPr txBox="1">
              <a:spLocks noChangeArrowheads="1"/>
            </p:cNvSpPr>
            <p:nvPr/>
          </p:nvSpPr>
          <p:spPr bwMode="auto">
            <a:xfrm>
              <a:off x="2579" y="2480"/>
              <a:ext cx="1043" cy="5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0" dirty="0">
                  <a:latin typeface="Arial"/>
                  <a:cs typeface="Arial"/>
                </a:rPr>
                <a:t>network delay</a:t>
              </a:r>
            </a:p>
            <a:p>
              <a:pPr algn="ctr">
                <a:defRPr/>
              </a:pPr>
              <a:r>
                <a:rPr lang="en-US" b="0" dirty="0">
                  <a:latin typeface="Arial"/>
                  <a:cs typeface="Arial"/>
                </a:rPr>
                <a:t>(fixed in this example)</a:t>
              </a:r>
            </a:p>
          </p:txBody>
        </p:sp>
        <p:sp>
          <p:nvSpPr>
            <p:cNvPr id="222571" name="Line 363"/>
            <p:cNvSpPr>
              <a:spLocks noChangeShapeType="1"/>
            </p:cNvSpPr>
            <p:nvPr/>
          </p:nvSpPr>
          <p:spPr bwMode="auto">
            <a:xfrm>
              <a:off x="2508" y="2658"/>
              <a:ext cx="10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</p:grpSp>
      <p:sp>
        <p:nvSpPr>
          <p:cNvPr id="222574" name="Text Box 366"/>
          <p:cNvSpPr txBox="1">
            <a:spLocks noChangeArrowheads="1"/>
          </p:cNvSpPr>
          <p:nvPr/>
        </p:nvSpPr>
        <p:spPr bwMode="auto">
          <a:xfrm>
            <a:off x="8099425" y="4356100"/>
            <a:ext cx="6207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0" dirty="0">
                <a:latin typeface="Arial"/>
                <a:cs typeface="Arial"/>
              </a:rPr>
              <a:t>time</a:t>
            </a:r>
          </a:p>
        </p:txBody>
      </p:sp>
      <p:grpSp>
        <p:nvGrpSpPr>
          <p:cNvPr id="222567" name="Group 359"/>
          <p:cNvGrpSpPr>
            <a:grpSpLocks/>
          </p:cNvGrpSpPr>
          <p:nvPr/>
        </p:nvGrpSpPr>
        <p:grpSpPr bwMode="auto">
          <a:xfrm>
            <a:off x="3914775" y="1830388"/>
            <a:ext cx="4903788" cy="2800350"/>
            <a:chOff x="2466" y="1153"/>
            <a:chExt cx="3089" cy="1764"/>
          </a:xfrm>
        </p:grpSpPr>
        <p:grpSp>
          <p:nvGrpSpPr>
            <p:cNvPr id="32785" name="Group 263"/>
            <p:cNvGrpSpPr>
              <a:grpSpLocks/>
            </p:cNvGrpSpPr>
            <p:nvPr/>
          </p:nvGrpSpPr>
          <p:grpSpPr bwMode="auto">
            <a:xfrm>
              <a:off x="2466" y="1153"/>
              <a:ext cx="1608" cy="1591"/>
              <a:chOff x="648" y="1147"/>
              <a:chExt cx="1608" cy="1591"/>
            </a:xfrm>
          </p:grpSpPr>
          <p:grpSp>
            <p:nvGrpSpPr>
              <p:cNvPr id="32834" name="Group 264"/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32850" name="Group 265"/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32861" name="Group 266"/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2869" name="Group 26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76" name="Line 26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477" name="Line 269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2870" name="Group 27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79" name="Line 27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480" name="Line 272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  <p:grpSp>
                <p:nvGrpSpPr>
                  <p:cNvPr id="32862" name="Group 273"/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2863" name="Group 27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83" name="Line 27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484" name="Line 276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2864" name="Group 27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86" name="Line 27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487" name="Line 279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2851" name="Group 280"/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55" name="Group 281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490" name="Line 2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491" name="Line 283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56" name="Group 284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493" name="Line 2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494" name="Line 28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852" name="Group 287"/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222496" name="Line 288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97" name="Line 289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2835" name="Group 290"/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32836" name="Group 291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44" name="Group 292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01" name="Line 29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02" name="Line 29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45" name="Group 295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04" name="Line 2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05" name="Line 297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837" name="Group 298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38" name="Group 299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08" name="Line 30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09" name="Line 301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39" name="Group 302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11" name="Line 3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12" name="Line 30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</p:grpSp>
        <p:grpSp>
          <p:nvGrpSpPr>
            <p:cNvPr id="32786" name="Group 306"/>
            <p:cNvGrpSpPr>
              <a:grpSpLocks/>
            </p:cNvGrpSpPr>
            <p:nvPr/>
          </p:nvGrpSpPr>
          <p:grpSpPr bwMode="auto">
            <a:xfrm>
              <a:off x="3636" y="1159"/>
              <a:ext cx="1608" cy="1591"/>
              <a:chOff x="648" y="1147"/>
              <a:chExt cx="1608" cy="1591"/>
            </a:xfrm>
          </p:grpSpPr>
          <p:grpSp>
            <p:nvGrpSpPr>
              <p:cNvPr id="32793" name="Group 307"/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32809" name="Group 308"/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32820" name="Group 309"/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2828" name="Group 31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19" name="Line 31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520" name="Line 312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2829" name="Group 31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22" name="Line 31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523" name="Line 315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  <p:grpSp>
                <p:nvGrpSpPr>
                  <p:cNvPr id="32821" name="Group 316"/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2822" name="Group 31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26" name="Line 31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527" name="Line 319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2823" name="Group 3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29" name="Line 32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530" name="Line 322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2810" name="Group 323"/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14" name="Group 324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33" name="Line 3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34" name="Line 32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15" name="Group 327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36" name="Line 3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37" name="Line 329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811" name="Group 330"/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222539" name="Line 331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540" name="Line 332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2794" name="Group 333"/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32795" name="Group 334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03" name="Group 335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44" name="Line 3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45" name="Line 337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04" name="Group 338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47" name="Line 3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48" name="Line 340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796" name="Group 341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797" name="Group 342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51" name="Line 34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52" name="Line 34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798" name="Group 345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54" name="Line 34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55" name="Line 347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</p:grpSp>
        <p:sp>
          <p:nvSpPr>
            <p:cNvPr id="222556" name="Text Box 348"/>
            <p:cNvSpPr txBox="1">
              <a:spLocks noChangeArrowheads="1"/>
            </p:cNvSpPr>
            <p:nvPr/>
          </p:nvSpPr>
          <p:spPr bwMode="auto">
            <a:xfrm>
              <a:off x="3932" y="2394"/>
              <a:ext cx="162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b="0" dirty="0">
                  <a:solidFill>
                    <a:srgbClr val="000099"/>
                  </a:solidFill>
                  <a:latin typeface="Arial"/>
                  <a:cs typeface="Arial"/>
                </a:rPr>
                <a:t>3. video received,</a:t>
              </a:r>
            </a:p>
            <a:p>
              <a:pPr>
                <a:defRPr/>
              </a:pPr>
              <a:r>
                <a:rPr lang="en-US" b="0" dirty="0">
                  <a:solidFill>
                    <a:srgbClr val="000099"/>
                  </a:solidFill>
                  <a:latin typeface="Arial"/>
                  <a:cs typeface="Arial"/>
                </a:rPr>
                <a:t>played out at client</a:t>
              </a:r>
            </a:p>
            <a:p>
              <a:pPr>
                <a:defRPr/>
              </a:pPr>
              <a:r>
                <a:rPr lang="en-US" b="0" dirty="0">
                  <a:solidFill>
                    <a:srgbClr val="000099"/>
                  </a:solidFill>
                  <a:latin typeface="Arial"/>
                  <a:cs typeface="Arial"/>
                </a:rPr>
                <a:t>(30 frames/sec)</a:t>
              </a:r>
            </a:p>
          </p:txBody>
        </p:sp>
        <p:grpSp>
          <p:nvGrpSpPr>
            <p:cNvPr id="32788" name="Group 349"/>
            <p:cNvGrpSpPr>
              <a:grpSpLocks/>
            </p:cNvGrpSpPr>
            <p:nvPr/>
          </p:nvGrpSpPr>
          <p:grpSpPr bwMode="auto">
            <a:xfrm>
              <a:off x="4679" y="1872"/>
              <a:ext cx="427" cy="418"/>
              <a:chOff x="4437" y="1472"/>
              <a:chExt cx="427" cy="418"/>
            </a:xfrm>
          </p:grpSpPr>
          <p:sp>
            <p:nvSpPr>
              <p:cNvPr id="222558" name="Rectangle 350"/>
              <p:cNvSpPr>
                <a:spLocks noChangeArrowheads="1"/>
              </p:cNvSpPr>
              <p:nvPr/>
            </p:nvSpPr>
            <p:spPr bwMode="auto">
              <a:xfrm>
                <a:off x="4443" y="1475"/>
                <a:ext cx="421" cy="361"/>
              </a:xfrm>
              <a:prstGeom prst="rect">
                <a:avLst/>
              </a:prstGeom>
              <a:gradFill rotWithShape="0">
                <a:gsLst>
                  <a:gs pos="0">
                    <a:srgbClr val="99CCFF">
                      <a:gamma/>
                      <a:shade val="46275"/>
                      <a:invGamma/>
                    </a:srgbClr>
                  </a:gs>
                  <a:gs pos="50000">
                    <a:srgbClr val="99CCFF"/>
                  </a:gs>
                  <a:gs pos="100000">
                    <a:srgbClr val="99CC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19050">
                <a:solidFill>
                  <a:srgbClr val="5F5F5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222559" name="Rectangle 351"/>
              <p:cNvSpPr>
                <a:spLocks noChangeArrowheads="1"/>
              </p:cNvSpPr>
              <p:nvPr/>
            </p:nvSpPr>
            <p:spPr bwMode="auto">
              <a:xfrm>
                <a:off x="4567" y="1837"/>
                <a:ext cx="179" cy="23"/>
              </a:xfrm>
              <a:prstGeom prst="rect">
                <a:avLst/>
              </a:prstGeom>
              <a:solidFill>
                <a:srgbClr val="5F5F5F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222560" name="Rectangle 352"/>
              <p:cNvSpPr>
                <a:spLocks noChangeArrowheads="1"/>
              </p:cNvSpPr>
              <p:nvPr/>
            </p:nvSpPr>
            <p:spPr bwMode="auto">
              <a:xfrm>
                <a:off x="4442" y="1866"/>
                <a:ext cx="414" cy="24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222561" name="Rectangle 353"/>
              <p:cNvSpPr>
                <a:spLocks noChangeArrowheads="1"/>
              </p:cNvSpPr>
              <p:nvPr/>
            </p:nvSpPr>
            <p:spPr bwMode="auto">
              <a:xfrm>
                <a:off x="4437" y="1472"/>
                <a:ext cx="423" cy="356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Arial"/>
                </a:endParaRPr>
              </a:p>
            </p:txBody>
          </p:sp>
        </p:grpSp>
      </p:grpSp>
      <p:sp>
        <p:nvSpPr>
          <p:cNvPr id="222377" name="Line 169"/>
          <p:cNvSpPr>
            <a:spLocks noChangeShapeType="1"/>
          </p:cNvSpPr>
          <p:nvPr/>
        </p:nvSpPr>
        <p:spPr bwMode="auto">
          <a:xfrm flipH="1">
            <a:off x="828675" y="4333875"/>
            <a:ext cx="781526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7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25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2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Absorb network delay variations</a:t>
            </a:r>
          </a:p>
          <a:p>
            <a:r>
              <a:rPr lang="en-US" dirty="0"/>
              <a:t>Handle user interactions</a:t>
            </a:r>
          </a:p>
          <a:p>
            <a:pPr lvl="1"/>
            <a:r>
              <a:rPr lang="en-US" dirty="0"/>
              <a:t>Jump forward, fast-forward, rewind, pause</a:t>
            </a:r>
          </a:p>
          <a:p>
            <a:r>
              <a:rPr lang="en-US" dirty="0"/>
              <a:t>Handle packet loss, retransmission 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45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5" name="Line 9"/>
          <p:cNvSpPr>
            <a:spLocks noChangeShapeType="1"/>
          </p:cNvSpPr>
          <p:nvPr/>
        </p:nvSpPr>
        <p:spPr bwMode="auto">
          <a:xfrm>
            <a:off x="838200" y="1490663"/>
            <a:ext cx="0" cy="28527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b="0" i="0" dirty="0">
              <a:latin typeface="Arial"/>
              <a:cs typeface="Arial"/>
            </a:endParaRPr>
          </a:p>
        </p:txBody>
      </p:sp>
      <p:sp>
        <p:nvSpPr>
          <p:cNvPr id="224266" name="Line 10"/>
          <p:cNvSpPr>
            <a:spLocks noChangeShapeType="1"/>
          </p:cNvSpPr>
          <p:nvPr/>
        </p:nvSpPr>
        <p:spPr bwMode="auto">
          <a:xfrm flipH="1">
            <a:off x="828675" y="4333875"/>
            <a:ext cx="781526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b="0" i="0" dirty="0">
              <a:latin typeface="Arial"/>
              <a:cs typeface="Arial"/>
            </a:endParaRPr>
          </a:p>
        </p:txBody>
      </p:sp>
      <p:sp>
        <p:nvSpPr>
          <p:cNvPr id="224314" name="Text Box 58"/>
          <p:cNvSpPr txBox="1">
            <a:spLocks noChangeArrowheads="1"/>
          </p:cNvSpPr>
          <p:nvPr/>
        </p:nvSpPr>
        <p:spPr bwMode="auto">
          <a:xfrm>
            <a:off x="1470025" y="1593850"/>
            <a:ext cx="169629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0" i="0" dirty="0">
                <a:solidFill>
                  <a:srgbClr val="D3A600"/>
                </a:solidFill>
                <a:latin typeface="Arial"/>
                <a:cs typeface="Arial"/>
              </a:rPr>
              <a:t>       constant bit </a:t>
            </a:r>
          </a:p>
          <a:p>
            <a:pPr>
              <a:defRPr/>
            </a:pPr>
            <a:r>
              <a:rPr lang="en-US" b="0" i="0" dirty="0">
                <a:solidFill>
                  <a:srgbClr val="D3A600"/>
                </a:solidFill>
                <a:latin typeface="Arial"/>
                <a:cs typeface="Arial"/>
              </a:rPr>
              <a:t>      rate video</a:t>
            </a:r>
          </a:p>
          <a:p>
            <a:pPr>
              <a:defRPr/>
            </a:pPr>
            <a:r>
              <a:rPr lang="en-US" b="0" i="0" dirty="0">
                <a:solidFill>
                  <a:srgbClr val="D3A600"/>
                </a:solidFill>
                <a:latin typeface="Arial"/>
                <a:cs typeface="Arial"/>
              </a:rPr>
              <a:t>transmission</a:t>
            </a:r>
          </a:p>
        </p:txBody>
      </p:sp>
      <p:grpSp>
        <p:nvGrpSpPr>
          <p:cNvPr id="36868" name="Group 60"/>
          <p:cNvGrpSpPr>
            <a:grpSpLocks/>
          </p:cNvGrpSpPr>
          <p:nvPr/>
        </p:nvGrpSpPr>
        <p:grpSpPr bwMode="auto">
          <a:xfrm>
            <a:off x="1219200" y="1820863"/>
            <a:ext cx="2552700" cy="2525712"/>
            <a:chOff x="648" y="1147"/>
            <a:chExt cx="1608" cy="1591"/>
          </a:xfrm>
        </p:grpSpPr>
        <p:grpSp>
          <p:nvGrpSpPr>
            <p:cNvPr id="36967" name="Group 61"/>
            <p:cNvGrpSpPr>
              <a:grpSpLocks/>
            </p:cNvGrpSpPr>
            <p:nvPr/>
          </p:nvGrpSpPr>
          <p:grpSpPr bwMode="auto">
            <a:xfrm>
              <a:off x="648" y="1725"/>
              <a:ext cx="1024" cy="1013"/>
              <a:chOff x="672" y="1071"/>
              <a:chExt cx="1024" cy="1013"/>
            </a:xfrm>
          </p:grpSpPr>
          <p:grpSp>
            <p:nvGrpSpPr>
              <p:cNvPr id="36983" name="Group 62"/>
              <p:cNvGrpSpPr>
                <a:grpSpLocks/>
              </p:cNvGrpSpPr>
              <p:nvPr/>
            </p:nvGrpSpPr>
            <p:grpSpPr bwMode="auto">
              <a:xfrm>
                <a:off x="672" y="1506"/>
                <a:ext cx="583" cy="578"/>
                <a:chOff x="672" y="1486"/>
                <a:chExt cx="583" cy="578"/>
              </a:xfrm>
            </p:grpSpPr>
            <p:grpSp>
              <p:nvGrpSpPr>
                <p:cNvPr id="36994" name="Group 63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7002" name="Group 64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321" name="Line 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322" name="Line 6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7003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324" name="Line 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325" name="Line 69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6995" name="Group 70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6996" name="Group 71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328" name="Line 7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329" name="Line 73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6997" name="Group 74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331" name="Line 7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332" name="Line 7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36984" name="Group 77"/>
              <p:cNvGrpSpPr>
                <a:grpSpLocks/>
              </p:cNvGrpSpPr>
              <p:nvPr/>
            </p:nvGrpSpPr>
            <p:grpSpPr bwMode="auto">
              <a:xfrm>
                <a:off x="1259" y="1217"/>
                <a:ext cx="291" cy="288"/>
                <a:chOff x="672" y="1776"/>
                <a:chExt cx="291" cy="288"/>
              </a:xfrm>
            </p:grpSpPr>
            <p:grpSp>
              <p:nvGrpSpPr>
                <p:cNvPr id="36988" name="Group 78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35" name="Line 79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36" name="Line 80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89" name="Group 81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38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39" name="Line 83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985" name="Group 84"/>
              <p:cNvGrpSpPr>
                <a:grpSpLocks/>
              </p:cNvGrpSpPr>
              <p:nvPr/>
            </p:nvGrpSpPr>
            <p:grpSpPr bwMode="auto">
              <a:xfrm>
                <a:off x="1551" y="1071"/>
                <a:ext cx="145" cy="144"/>
                <a:chOff x="672" y="1920"/>
                <a:chExt cx="145" cy="144"/>
              </a:xfrm>
            </p:grpSpPr>
            <p:sp>
              <p:nvSpPr>
                <p:cNvPr id="224341" name="Line 85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D3A6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42" name="Line 86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D3A6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</p:grpSp>
        <p:grpSp>
          <p:nvGrpSpPr>
            <p:cNvPr id="36968" name="Group 87"/>
            <p:cNvGrpSpPr>
              <a:grpSpLocks/>
            </p:cNvGrpSpPr>
            <p:nvPr/>
          </p:nvGrpSpPr>
          <p:grpSpPr bwMode="auto">
            <a:xfrm>
              <a:off x="1673" y="1147"/>
              <a:ext cx="583" cy="578"/>
              <a:chOff x="672" y="1486"/>
              <a:chExt cx="583" cy="578"/>
            </a:xfrm>
          </p:grpSpPr>
          <p:grpSp>
            <p:nvGrpSpPr>
              <p:cNvPr id="36969" name="Group 88"/>
              <p:cNvGrpSpPr>
                <a:grpSpLocks/>
              </p:cNvGrpSpPr>
              <p:nvPr/>
            </p:nvGrpSpPr>
            <p:grpSpPr bwMode="auto">
              <a:xfrm>
                <a:off x="672" y="1776"/>
                <a:ext cx="291" cy="288"/>
                <a:chOff x="672" y="1776"/>
                <a:chExt cx="291" cy="288"/>
              </a:xfrm>
            </p:grpSpPr>
            <p:grpSp>
              <p:nvGrpSpPr>
                <p:cNvPr id="36977" name="Group 89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46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47" name="Line 9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78" name="Group 92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49" name="Line 93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50" name="Line 94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970" name="Group 95"/>
              <p:cNvGrpSpPr>
                <a:grpSpLocks/>
              </p:cNvGrpSpPr>
              <p:nvPr/>
            </p:nvGrpSpPr>
            <p:grpSpPr bwMode="auto">
              <a:xfrm>
                <a:off x="964" y="1486"/>
                <a:ext cx="291" cy="288"/>
                <a:chOff x="672" y="1776"/>
                <a:chExt cx="291" cy="288"/>
              </a:xfrm>
            </p:grpSpPr>
            <p:grpSp>
              <p:nvGrpSpPr>
                <p:cNvPr id="36971" name="Group 96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53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54" name="Line 9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72" name="Group 99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56" name="Line 10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57" name="Line 10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</p:grpSp>
      </p:grpSp>
      <p:sp>
        <p:nvSpPr>
          <p:cNvPr id="224406" name="Text Box 150"/>
          <p:cNvSpPr txBox="1">
            <a:spLocks noChangeArrowheads="1"/>
          </p:cNvSpPr>
          <p:nvPr/>
        </p:nvSpPr>
        <p:spPr bwMode="auto">
          <a:xfrm rot="-5433387">
            <a:off x="-412750" y="2638426"/>
            <a:ext cx="1957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i="0" dirty="0">
                <a:latin typeface="Arial"/>
                <a:cs typeface="Arial"/>
              </a:rPr>
              <a:t>Cumulative data</a:t>
            </a:r>
          </a:p>
        </p:txBody>
      </p:sp>
      <p:sp>
        <p:nvSpPr>
          <p:cNvPr id="224410" name="Text Box 154"/>
          <p:cNvSpPr txBox="1">
            <a:spLocks noChangeArrowheads="1"/>
          </p:cNvSpPr>
          <p:nvPr/>
        </p:nvSpPr>
        <p:spPr bwMode="auto">
          <a:xfrm>
            <a:off x="8099425" y="4356100"/>
            <a:ext cx="6207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0" dirty="0">
                <a:latin typeface="Arial"/>
                <a:cs typeface="Arial"/>
              </a:rPr>
              <a:t>time</a:t>
            </a:r>
          </a:p>
        </p:txBody>
      </p:sp>
      <p:grpSp>
        <p:nvGrpSpPr>
          <p:cNvPr id="224457" name="Group 201"/>
          <p:cNvGrpSpPr>
            <a:grpSpLocks/>
          </p:cNvGrpSpPr>
          <p:nvPr/>
        </p:nvGrpSpPr>
        <p:grpSpPr bwMode="auto">
          <a:xfrm>
            <a:off x="2495550" y="1835150"/>
            <a:ext cx="3500438" cy="2520950"/>
            <a:chOff x="1572" y="1156"/>
            <a:chExt cx="2205" cy="1588"/>
          </a:xfrm>
        </p:grpSpPr>
        <p:grpSp>
          <p:nvGrpSpPr>
            <p:cNvPr id="36927" name="Group 198"/>
            <p:cNvGrpSpPr>
              <a:grpSpLocks/>
            </p:cNvGrpSpPr>
            <p:nvPr/>
          </p:nvGrpSpPr>
          <p:grpSpPr bwMode="auto">
            <a:xfrm>
              <a:off x="1938" y="1156"/>
              <a:ext cx="1839" cy="1588"/>
              <a:chOff x="1938" y="1156"/>
              <a:chExt cx="1839" cy="1588"/>
            </a:xfrm>
          </p:grpSpPr>
          <p:grpSp>
            <p:nvGrpSpPr>
              <p:cNvPr id="36931" name="Group 106"/>
              <p:cNvGrpSpPr>
                <a:grpSpLocks/>
              </p:cNvGrpSpPr>
              <p:nvPr/>
            </p:nvGrpSpPr>
            <p:grpSpPr bwMode="auto">
              <a:xfrm>
                <a:off x="1938" y="2600"/>
                <a:ext cx="319" cy="144"/>
                <a:chOff x="672" y="1920"/>
                <a:chExt cx="145" cy="144"/>
              </a:xfrm>
            </p:grpSpPr>
            <p:sp>
              <p:nvSpPr>
                <p:cNvPr id="224363" name="Line 107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64" name="Line 108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2" name="Group 109"/>
              <p:cNvGrpSpPr>
                <a:grpSpLocks/>
              </p:cNvGrpSpPr>
              <p:nvPr/>
            </p:nvGrpSpPr>
            <p:grpSpPr bwMode="auto">
              <a:xfrm>
                <a:off x="2252" y="2456"/>
                <a:ext cx="73" cy="144"/>
                <a:chOff x="672" y="1920"/>
                <a:chExt cx="145" cy="144"/>
              </a:xfrm>
            </p:grpSpPr>
            <p:sp>
              <p:nvSpPr>
                <p:cNvPr id="224366" name="Line 110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67" name="Line 111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9"/>
                  <a:ext cx="0" cy="14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3" name="Group 112"/>
              <p:cNvGrpSpPr>
                <a:grpSpLocks/>
              </p:cNvGrpSpPr>
              <p:nvPr/>
            </p:nvGrpSpPr>
            <p:grpSpPr bwMode="auto">
              <a:xfrm>
                <a:off x="2317" y="2169"/>
                <a:ext cx="126" cy="288"/>
                <a:chOff x="672" y="1776"/>
                <a:chExt cx="291" cy="288"/>
              </a:xfrm>
            </p:grpSpPr>
            <p:grpSp>
              <p:nvGrpSpPr>
                <p:cNvPr id="36957" name="Group 113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70" name="Line 114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71" name="Line 115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7"/>
                    <a:ext cx="0" cy="14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58" name="Group 116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73" name="Line 117"/>
                  <p:cNvSpPr>
                    <a:spLocks noChangeShapeType="1"/>
                  </p:cNvSpPr>
                  <p:nvPr/>
                </p:nvSpPr>
                <p:spPr bwMode="auto">
                  <a:xfrm>
                    <a:off x="671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74" name="Line 11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4" y="1847"/>
                    <a:ext cx="0" cy="14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934" name="Group 119"/>
              <p:cNvGrpSpPr>
                <a:grpSpLocks/>
              </p:cNvGrpSpPr>
              <p:nvPr/>
            </p:nvGrpSpPr>
            <p:grpSpPr bwMode="auto">
              <a:xfrm>
                <a:off x="2441" y="1877"/>
                <a:ext cx="609" cy="288"/>
                <a:chOff x="672" y="1776"/>
                <a:chExt cx="291" cy="288"/>
              </a:xfrm>
            </p:grpSpPr>
            <p:grpSp>
              <p:nvGrpSpPr>
                <p:cNvPr id="36951" name="Group 120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77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78" name="Line 122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52" name="Group 123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80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81" name="Line 125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935" name="Group 126"/>
              <p:cNvGrpSpPr>
                <a:grpSpLocks/>
              </p:cNvGrpSpPr>
              <p:nvPr/>
            </p:nvGrpSpPr>
            <p:grpSpPr bwMode="auto">
              <a:xfrm>
                <a:off x="3045" y="1740"/>
                <a:ext cx="52" cy="144"/>
                <a:chOff x="672" y="1920"/>
                <a:chExt cx="145" cy="144"/>
              </a:xfrm>
            </p:grpSpPr>
            <p:sp>
              <p:nvSpPr>
                <p:cNvPr id="224383" name="Line 127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84" name="Line 128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9"/>
                  <a:ext cx="0" cy="14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6" name="Group 131"/>
              <p:cNvGrpSpPr>
                <a:grpSpLocks/>
              </p:cNvGrpSpPr>
              <p:nvPr/>
            </p:nvGrpSpPr>
            <p:grpSpPr bwMode="auto">
              <a:xfrm>
                <a:off x="3092" y="1590"/>
                <a:ext cx="469" cy="144"/>
                <a:chOff x="672" y="1920"/>
                <a:chExt cx="145" cy="144"/>
              </a:xfrm>
            </p:grpSpPr>
            <p:sp>
              <p:nvSpPr>
                <p:cNvPr id="224388" name="Line 132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89" name="Line 133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7" name="Group 134"/>
              <p:cNvGrpSpPr>
                <a:grpSpLocks/>
              </p:cNvGrpSpPr>
              <p:nvPr/>
            </p:nvGrpSpPr>
            <p:grpSpPr bwMode="auto">
              <a:xfrm>
                <a:off x="3550" y="1446"/>
                <a:ext cx="145" cy="144"/>
                <a:chOff x="672" y="1920"/>
                <a:chExt cx="145" cy="144"/>
              </a:xfrm>
            </p:grpSpPr>
            <p:sp>
              <p:nvSpPr>
                <p:cNvPr id="224391" name="Line 135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92" name="Line 136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8" name="Group 137"/>
              <p:cNvGrpSpPr>
                <a:grpSpLocks/>
              </p:cNvGrpSpPr>
              <p:nvPr/>
            </p:nvGrpSpPr>
            <p:grpSpPr bwMode="auto">
              <a:xfrm>
                <a:off x="3690" y="1156"/>
                <a:ext cx="87" cy="288"/>
                <a:chOff x="672" y="1776"/>
                <a:chExt cx="291" cy="288"/>
              </a:xfrm>
            </p:grpSpPr>
            <p:grpSp>
              <p:nvGrpSpPr>
                <p:cNvPr id="36939" name="Group 138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95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96" name="Line 140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4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40" name="Group 141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98" name="Line 142"/>
                  <p:cNvSpPr>
                    <a:spLocks noChangeShapeType="1"/>
                  </p:cNvSpPr>
                  <p:nvPr/>
                </p:nvSpPr>
                <p:spPr bwMode="auto">
                  <a:xfrm>
                    <a:off x="673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99" name="Line 143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</p:grpSp>
        <p:sp>
          <p:nvSpPr>
            <p:cNvPr id="224408" name="Text Box 152"/>
            <p:cNvSpPr txBox="1">
              <a:spLocks noChangeArrowheads="1"/>
            </p:cNvSpPr>
            <p:nvPr/>
          </p:nvSpPr>
          <p:spPr bwMode="auto">
            <a:xfrm>
              <a:off x="1786" y="1724"/>
              <a:ext cx="56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0" i="0" dirty="0">
                  <a:latin typeface="Arial"/>
                  <a:cs typeface="Arial"/>
                </a:rPr>
                <a:t>variable</a:t>
              </a:r>
            </a:p>
            <a:p>
              <a:pPr algn="ctr">
                <a:defRPr/>
              </a:pPr>
              <a:r>
                <a:rPr lang="en-US" b="0" i="0" dirty="0">
                  <a:latin typeface="Arial"/>
                  <a:cs typeface="Arial"/>
                </a:rPr>
                <a:t>network</a:t>
              </a:r>
            </a:p>
            <a:p>
              <a:pPr algn="ctr">
                <a:defRPr/>
              </a:pPr>
              <a:r>
                <a:rPr lang="en-US" b="0" i="0" dirty="0">
                  <a:latin typeface="Arial"/>
                  <a:cs typeface="Arial"/>
                </a:rPr>
                <a:t>delay</a:t>
              </a:r>
            </a:p>
          </p:txBody>
        </p:sp>
        <p:sp>
          <p:nvSpPr>
            <p:cNvPr id="224409" name="Line 153"/>
            <p:cNvSpPr>
              <a:spLocks noChangeShapeType="1"/>
            </p:cNvSpPr>
            <p:nvPr/>
          </p:nvSpPr>
          <p:spPr bwMode="auto">
            <a:xfrm>
              <a:off x="1572" y="1938"/>
              <a:ext cx="10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b="0" i="0" dirty="0">
                <a:latin typeface="Arial"/>
                <a:cs typeface="Arial"/>
              </a:endParaRPr>
            </a:p>
          </p:txBody>
        </p:sp>
        <p:sp>
          <p:nvSpPr>
            <p:cNvPr id="224453" name="Text Box 197"/>
            <p:cNvSpPr txBox="1">
              <a:spLocks noChangeArrowheads="1"/>
            </p:cNvSpPr>
            <p:nvPr/>
          </p:nvSpPr>
          <p:spPr bwMode="auto">
            <a:xfrm>
              <a:off x="2764" y="1196"/>
              <a:ext cx="76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b="0" i="0" dirty="0">
                  <a:latin typeface="Arial"/>
                  <a:cs typeface="Arial"/>
                </a:rPr>
                <a:t>client video</a:t>
              </a:r>
            </a:p>
            <a:p>
              <a:pPr algn="r">
                <a:defRPr/>
              </a:pPr>
              <a:r>
                <a:rPr lang="en-US" b="0" i="0" dirty="0">
                  <a:latin typeface="Arial"/>
                  <a:cs typeface="Arial"/>
                </a:rPr>
                <a:t>reception</a:t>
              </a:r>
            </a:p>
          </p:txBody>
        </p:sp>
      </p:grpSp>
      <p:grpSp>
        <p:nvGrpSpPr>
          <p:cNvPr id="224459" name="Group 203"/>
          <p:cNvGrpSpPr>
            <a:grpSpLocks/>
          </p:cNvGrpSpPr>
          <p:nvPr/>
        </p:nvGrpSpPr>
        <p:grpSpPr bwMode="auto">
          <a:xfrm>
            <a:off x="2974975" y="1806575"/>
            <a:ext cx="4816476" cy="3241675"/>
            <a:chOff x="1874" y="1138"/>
            <a:chExt cx="3034" cy="2042"/>
          </a:xfrm>
        </p:grpSpPr>
        <p:grpSp>
          <p:nvGrpSpPr>
            <p:cNvPr id="36881" name="Group 155"/>
            <p:cNvGrpSpPr>
              <a:grpSpLocks/>
            </p:cNvGrpSpPr>
            <p:nvPr/>
          </p:nvGrpSpPr>
          <p:grpSpPr bwMode="auto">
            <a:xfrm>
              <a:off x="2784" y="1138"/>
              <a:ext cx="1608" cy="1591"/>
              <a:chOff x="648" y="1147"/>
              <a:chExt cx="1608" cy="1591"/>
            </a:xfrm>
          </p:grpSpPr>
          <p:grpSp>
            <p:nvGrpSpPr>
              <p:cNvPr id="36886" name="Group 156"/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36902" name="Group 157"/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36913" name="Group 158"/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6921" name="Group 15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4416" name="Line 16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4417" name="Line 161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6922" name="Group 16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4419" name="Line 16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4420" name="Line 164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  <p:grpSp>
                <p:nvGrpSpPr>
                  <p:cNvPr id="36914" name="Group 165"/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6915" name="Group 16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4423" name="Line 16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4424" name="Line 168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6916" name="Group 16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4426" name="Line 17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4427" name="Line 171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6903" name="Group 172"/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6907" name="Group 173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30" name="Line 17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31" name="Line 175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6908" name="Group 176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33" name="Line 1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34" name="Line 178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6904" name="Group 179"/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224436" name="Line 18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437" name="Line 18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887" name="Group 182"/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36888" name="Group 183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6896" name="Group 184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41" name="Line 1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42" name="Line 18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6897" name="Group 187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44" name="Line 1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45" name="Line 189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6889" name="Group 190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6890" name="Group 191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48" name="Line 19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49" name="Line 193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6891" name="Group 194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51" name="Line 19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52" name="Line 19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 xmlns="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</p:grpSp>
        <p:sp>
          <p:nvSpPr>
            <p:cNvPr id="224455" name="Text Box 199"/>
            <p:cNvSpPr txBox="1">
              <a:spLocks noChangeArrowheads="1"/>
            </p:cNvSpPr>
            <p:nvPr/>
          </p:nvSpPr>
          <p:spPr bwMode="auto">
            <a:xfrm>
              <a:off x="3839" y="1248"/>
              <a:ext cx="106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0" i="0" dirty="0">
                  <a:solidFill>
                    <a:srgbClr val="000099"/>
                  </a:solidFill>
                  <a:latin typeface="Arial"/>
                  <a:cs typeface="Arial"/>
                </a:rPr>
                <a:t>       constant bit </a:t>
              </a:r>
            </a:p>
            <a:p>
              <a:pPr>
                <a:defRPr/>
              </a:pPr>
              <a:r>
                <a:rPr lang="en-US" b="0" i="0" dirty="0">
                  <a:solidFill>
                    <a:srgbClr val="000099"/>
                  </a:solidFill>
                  <a:latin typeface="Arial"/>
                  <a:cs typeface="Arial"/>
                </a:rPr>
                <a:t>     rate video</a:t>
              </a:r>
            </a:p>
            <a:p>
              <a:pPr>
                <a:defRPr/>
              </a:pPr>
              <a:r>
                <a:rPr lang="en-US" b="0" i="0" dirty="0">
                  <a:solidFill>
                    <a:srgbClr val="000099"/>
                  </a:solidFill>
                  <a:latin typeface="Arial"/>
                  <a:cs typeface="Arial"/>
                </a:rPr>
                <a:t> playout at client</a:t>
              </a:r>
            </a:p>
          </p:txBody>
        </p:sp>
        <p:grpSp>
          <p:nvGrpSpPr>
            <p:cNvPr id="36883" name="Group 202"/>
            <p:cNvGrpSpPr>
              <a:grpSpLocks/>
            </p:cNvGrpSpPr>
            <p:nvPr/>
          </p:nvGrpSpPr>
          <p:grpSpPr bwMode="auto">
            <a:xfrm>
              <a:off x="1874" y="2812"/>
              <a:ext cx="1059" cy="368"/>
              <a:chOff x="1874" y="2812"/>
              <a:chExt cx="1059" cy="368"/>
            </a:xfrm>
          </p:grpSpPr>
          <p:sp>
            <p:nvSpPr>
              <p:cNvPr id="224400" name="Text Box 144"/>
              <p:cNvSpPr txBox="1">
                <a:spLocks noChangeArrowheads="1"/>
              </p:cNvSpPr>
              <p:nvPr/>
            </p:nvSpPr>
            <p:spPr bwMode="auto">
              <a:xfrm>
                <a:off x="1874" y="2812"/>
                <a:ext cx="1059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b="0" i="0" dirty="0">
                    <a:solidFill>
                      <a:srgbClr val="000099"/>
                    </a:solidFill>
                    <a:latin typeface="Arial"/>
                    <a:cs typeface="Arial"/>
                  </a:rPr>
                  <a:t>client playout</a:t>
                </a:r>
              </a:p>
              <a:p>
                <a:pPr algn="ctr">
                  <a:defRPr/>
                </a:pPr>
                <a:r>
                  <a:rPr lang="en-US" b="0" i="0" dirty="0">
                    <a:solidFill>
                      <a:srgbClr val="000099"/>
                    </a:solidFill>
                    <a:latin typeface="Arial"/>
                    <a:cs typeface="Arial"/>
                  </a:rPr>
                  <a:t>delay</a:t>
                </a:r>
              </a:p>
            </p:txBody>
          </p:sp>
          <p:sp>
            <p:nvSpPr>
              <p:cNvPr id="224456" name="Line 200"/>
              <p:cNvSpPr>
                <a:spLocks noChangeShapeType="1"/>
              </p:cNvSpPr>
              <p:nvPr/>
            </p:nvSpPr>
            <p:spPr bwMode="auto">
              <a:xfrm flipV="1">
                <a:off x="1962" y="2988"/>
                <a:ext cx="816" cy="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i="0" dirty="0"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224462" name="Group 206"/>
          <p:cNvGrpSpPr>
            <a:grpSpLocks/>
          </p:cNvGrpSpPr>
          <p:nvPr/>
        </p:nvGrpSpPr>
        <p:grpSpPr bwMode="auto">
          <a:xfrm>
            <a:off x="4459288" y="2971800"/>
            <a:ext cx="523875" cy="903288"/>
            <a:chOff x="2809" y="1872"/>
            <a:chExt cx="330" cy="569"/>
          </a:xfrm>
        </p:grpSpPr>
        <p:sp>
          <p:nvSpPr>
            <p:cNvPr id="224460" name="Line 204"/>
            <p:cNvSpPr>
              <a:spLocks noChangeShapeType="1"/>
            </p:cNvSpPr>
            <p:nvPr/>
          </p:nvSpPr>
          <p:spPr bwMode="auto">
            <a:xfrm flipV="1">
              <a:off x="2988" y="1872"/>
              <a:ext cx="0" cy="564"/>
            </a:xfrm>
            <a:prstGeom prst="line">
              <a:avLst/>
            </a:prstGeom>
            <a:noFill/>
            <a:ln w="19050">
              <a:solidFill>
                <a:srgbClr val="D3A6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b="0" i="0" dirty="0">
                <a:latin typeface="Arial"/>
                <a:cs typeface="Arial"/>
              </a:endParaRPr>
            </a:p>
          </p:txBody>
        </p:sp>
        <p:sp>
          <p:nvSpPr>
            <p:cNvPr id="224461" name="Text Box 205"/>
            <p:cNvSpPr txBox="1">
              <a:spLocks noChangeArrowheads="1"/>
            </p:cNvSpPr>
            <p:nvPr/>
          </p:nvSpPr>
          <p:spPr bwMode="auto">
            <a:xfrm rot="16200000">
              <a:off x="2710" y="2011"/>
              <a:ext cx="52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b="0" i="0" dirty="0">
                  <a:solidFill>
                    <a:srgbClr val="D3A600"/>
                  </a:solidFill>
                  <a:latin typeface="Arial"/>
                  <a:cs typeface="Arial"/>
                </a:rPr>
                <a:t>buffered</a:t>
              </a:r>
            </a:p>
            <a:p>
              <a:pPr algn="ctr">
                <a:defRPr/>
              </a:pPr>
              <a:r>
                <a:rPr lang="en-US" sz="1400" b="0" i="0" dirty="0">
                  <a:solidFill>
                    <a:srgbClr val="D3A600"/>
                  </a:solidFill>
                  <a:latin typeface="Arial"/>
                  <a:cs typeface="Arial"/>
                </a:rPr>
                <a:t>video</a:t>
              </a:r>
              <a:endParaRPr lang="en-US" b="0" i="0" dirty="0">
                <a:solidFill>
                  <a:srgbClr val="D3A6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streaming: Revisited</a:t>
            </a:r>
          </a:p>
        </p:txBody>
      </p:sp>
      <p:sp>
        <p:nvSpPr>
          <p:cNvPr id="224464" name="Rectangle 208"/>
          <p:cNvSpPr>
            <a:spLocks noGrp="1" noChangeArrowheads="1"/>
          </p:cNvSpPr>
          <p:nvPr>
            <p:ph type="body" idx="4294967295"/>
          </p:nvPr>
        </p:nvSpPr>
        <p:spPr>
          <a:xfrm>
            <a:off x="373091" y="5207000"/>
            <a:ext cx="8770909" cy="889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</a:rPr>
              <a:t>Client-side buffering and playout delay:</a:t>
            </a:r>
            <a:r>
              <a:rPr lang="en-US" i="1" dirty="0">
                <a:solidFill>
                  <a:srgbClr val="CC0000"/>
                </a:solidFill>
              </a:rPr>
              <a:t> </a:t>
            </a:r>
            <a:r>
              <a:rPr lang="en-US" dirty="0"/>
              <a:t>compensate for network-added delay, delay jitter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7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4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4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464" grpId="0" build="p" autoUpdateAnimBg="0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streaming</a:t>
            </a:r>
          </a:p>
          <a:p>
            <a:r>
              <a:rPr lang="en-US" dirty="0"/>
              <a:t>Datacenter applications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4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HTTP streaming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bitrate for all clients</a:t>
            </a:r>
          </a:p>
          <a:p>
            <a:pPr lvl="1"/>
            <a:r>
              <a:rPr lang="en-US" dirty="0"/>
              <a:t>Clients can have very different network conditions</a:t>
            </a:r>
          </a:p>
          <a:p>
            <a:pPr lvl="1"/>
            <a:r>
              <a:rPr lang="en-US" dirty="0"/>
              <a:t>Clients network conditions can change over time</a:t>
            </a:r>
          </a:p>
          <a:p>
            <a:r>
              <a:rPr lang="en-US" dirty="0">
                <a:solidFill>
                  <a:srgbClr val="0000FF"/>
                </a:solidFill>
              </a:rPr>
              <a:t>Cannot dynamically adapt to conditions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 : Dynamic Adaptive Streaming over HTTP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multiple resolutions of the same video</a:t>
            </a:r>
          </a:p>
          <a:p>
            <a:pPr lvl="1"/>
            <a:r>
              <a:rPr lang="en-US" dirty="0"/>
              <a:t>Stored in a manifest file in the HTTP server</a:t>
            </a:r>
          </a:p>
          <a:p>
            <a:r>
              <a:rPr lang="en-US" dirty="0"/>
              <a:t>Client asks for the manifest file first to learn about the options</a:t>
            </a:r>
          </a:p>
          <a:p>
            <a:r>
              <a:rPr lang="en-US" dirty="0"/>
              <a:t>Asks for chunks at a time and measures available bandwidth while they are downloaded</a:t>
            </a:r>
          </a:p>
          <a:p>
            <a:pPr lvl="1"/>
            <a:r>
              <a:rPr lang="en-US" dirty="0"/>
              <a:t>Low bandwidth ⇒ switch to lower bitrate</a:t>
            </a:r>
          </a:p>
          <a:p>
            <a:pPr lvl="1"/>
            <a:r>
              <a:rPr lang="en-US" dirty="0"/>
              <a:t>High bandwidth ⇒ switch to higher bitrate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18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5-minute break!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50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Assignment 1 is due on Friday!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r>
              <a:rPr lang="en-US" dirty="0"/>
              <a:t>Give anonymous feedback on the first month!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goo.gl</a:t>
            </a:r>
            <a:r>
              <a:rPr lang="en-US" dirty="0"/>
              <a:t>/forms/gNfN4jGhrNuKEKpr1</a:t>
            </a:r>
          </a:p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2EB77-FB6C-2244-A076-ADF097535D4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7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24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2"/>
                </a:solidFill>
              </a:rPr>
              <a:t>User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D3A600"/>
                </a:solidFill>
              </a:rPr>
              <a:t>Server</a:t>
            </a: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0868623">
            <a:off x="3824166" y="3914944"/>
            <a:ext cx="1194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GET</a:t>
            </a:r>
          </a:p>
        </p:txBody>
      </p:sp>
    </p:spTree>
    <p:extLst>
      <p:ext uri="{BB962C8B-B14F-4D97-AF65-F5344CB8AC3E}">
        <p14:creationId xmlns:p14="http://schemas.microsoft.com/office/powerpoint/2010/main" val="99325060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25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2"/>
                </a:solidFill>
              </a:rPr>
              <a:t>User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D3A600"/>
                </a:solidFill>
              </a:rPr>
              <a:t>Server</a:t>
            </a: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20868623">
            <a:off x="3546046" y="3914944"/>
            <a:ext cx="1750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Response</a:t>
            </a: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/>
              <a:t>&lt;html&gt;</a:t>
            </a:r>
          </a:p>
          <a:p>
            <a:pPr eaLnBrk="0" hangingPunct="0"/>
            <a:r>
              <a:rPr lang="en-US" sz="1000" b="0" dirty="0"/>
              <a:t>&lt;body&gt;</a:t>
            </a:r>
          </a:p>
          <a:p>
            <a:pPr eaLnBrk="0" hangingPunct="0"/>
            <a:r>
              <a:rPr lang="en-US" sz="1000" b="0" dirty="0"/>
              <a:t>... …</a:t>
            </a:r>
          </a:p>
          <a:p>
            <a:pPr eaLnBrk="0" hangingPunct="0"/>
            <a:r>
              <a:rPr lang="en-US" sz="1000" b="0" dirty="0"/>
              <a:t>&lt;/body&gt;</a:t>
            </a:r>
          </a:p>
          <a:p>
            <a:pPr eaLnBrk="0" hangingPunct="0"/>
            <a:r>
              <a:rPr lang="en-US" sz="1000" b="0" dirty="0"/>
              <a:t>&lt;/html&gt;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425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Content Placeholder 7" descr="DLS_008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26878" y="5773579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D3A600"/>
                </a:solidFill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207640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EECS 489 – Lecture 6</a:t>
            </a:r>
            <a:endParaRPr lang="en-US" sz="1050" b="0" dirty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2" name="Content Placeholder 11" descr="CBF_009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26878" y="5773579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D3A600"/>
                </a:solidFill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273923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Content Placeholder 6" descr="PRY_20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4659" y="5773579"/>
            <a:ext cx="1292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D3A600"/>
                </a:solidFill>
              </a:rPr>
              <a:t>Source</a:t>
            </a:r>
            <a:r>
              <a:rPr lang="en-US" sz="1000">
                <a:solidFill>
                  <a:srgbClr val="D3A600"/>
                </a:solidFill>
              </a:rPr>
              <a:t>: Facebook</a:t>
            </a:r>
            <a:endParaRPr lang="en-US" sz="1000" dirty="0">
              <a:solidFill>
                <a:srgbClr val="D3A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792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networks </a:t>
            </a:r>
          </a:p>
        </p:txBody>
      </p:sp>
      <p:sp>
        <p:nvSpPr>
          <p:cNvPr id="68613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 to hundreds of thousands of hosts, often closely coupled, in close proximity:</a:t>
            </a:r>
          </a:p>
          <a:p>
            <a:pPr lvl="1"/>
            <a:r>
              <a:rPr lang="en-US" dirty="0"/>
              <a:t>E-commerce (e.g., Amazon)</a:t>
            </a:r>
          </a:p>
          <a:p>
            <a:pPr lvl="1"/>
            <a:r>
              <a:rPr lang="en-US" dirty="0"/>
              <a:t>Content servers (e.g., </a:t>
            </a:r>
            <a:r>
              <a:rPr lang="en-US" dirty="0" err="1"/>
              <a:t>NetFlix</a:t>
            </a:r>
            <a:r>
              <a:rPr lang="en-US" dirty="0"/>
              <a:t>, YouTube, Apple, Microsoft)</a:t>
            </a:r>
          </a:p>
          <a:p>
            <a:pPr lvl="1"/>
            <a:r>
              <a:rPr lang="en-US" dirty="0"/>
              <a:t>Search engines, data mining (e.g., Google)</a:t>
            </a:r>
          </a:p>
          <a:p>
            <a:pPr lvl="1"/>
            <a:r>
              <a:rPr lang="en-US" dirty="0"/>
              <a:t>Social networks (e.g., Facebook, Twitter, Instagram)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Multiple applications, each serving massive numbers of clients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4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Web components</a:t>
            </a:r>
          </a:p>
        </p:txBody>
      </p:sp>
      <p:sp>
        <p:nvSpPr>
          <p:cNvPr id="106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Infrastructure:</a:t>
            </a:r>
          </a:p>
          <a:p>
            <a:pPr lvl="1"/>
            <a:r>
              <a:rPr lang="en-US" dirty="0"/>
              <a:t>Clients</a:t>
            </a:r>
          </a:p>
          <a:p>
            <a:pPr lvl="1"/>
            <a:r>
              <a:rPr lang="en-US" dirty="0"/>
              <a:t>Servers (DNS, CDN, Datacenters)</a:t>
            </a:r>
          </a:p>
          <a:p>
            <a:pPr lvl="1"/>
            <a:endParaRPr lang="en-US" dirty="0"/>
          </a:p>
          <a:p>
            <a:r>
              <a:rPr lang="en-US" dirty="0"/>
              <a:t>Content:</a:t>
            </a:r>
          </a:p>
          <a:p>
            <a:pPr lvl="1"/>
            <a:r>
              <a:rPr lang="en-US" dirty="0"/>
              <a:t>URL: naming content</a:t>
            </a:r>
          </a:p>
          <a:p>
            <a:pPr lvl="1"/>
            <a:r>
              <a:rPr lang="en-US" dirty="0"/>
              <a:t>HTML: formatting content</a:t>
            </a:r>
          </a:p>
          <a:p>
            <a:pPr lvl="1"/>
            <a:endParaRPr lang="en-US" dirty="0"/>
          </a:p>
          <a:p>
            <a:r>
              <a:rPr lang="en-US" dirty="0"/>
              <a:t>Protocol for exchanging information: HTTP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big exactly?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1M servers/site [Microsoft/Amazon/Google] </a:t>
            </a:r>
          </a:p>
          <a:p>
            <a:r>
              <a:rPr lang="en-US" dirty="0"/>
              <a:t>&gt; $1B to build one site [Facebook]</a:t>
            </a:r>
          </a:p>
          <a:p>
            <a:r>
              <a:rPr lang="en-US" dirty="0"/>
              <a:t>&gt;$20M/month/site operational costs [MS</a:t>
            </a:r>
            <a:r>
              <a:rPr lang="fr-FR" dirty="0"/>
              <a:t>’</a:t>
            </a:r>
            <a:r>
              <a:rPr lang="en-US" dirty="0"/>
              <a:t>09]</a:t>
            </a:r>
          </a:p>
          <a:p>
            <a:r>
              <a:rPr lang="en-US" dirty="0"/>
              <a:t>Data center hardware spending will grow to </a:t>
            </a:r>
            <a:r>
              <a:rPr lang="en-US" dirty="0">
                <a:solidFill>
                  <a:srgbClr val="0000FF"/>
                </a:solidFill>
              </a:rPr>
              <a:t>$177 billion</a:t>
            </a:r>
            <a:r>
              <a:rPr lang="en-US" dirty="0"/>
              <a:t> in 2017. [Gartner report]</a:t>
            </a:r>
          </a:p>
          <a:p>
            <a:endParaRPr lang="en-US" dirty="0"/>
          </a:p>
          <a:p>
            <a:r>
              <a:rPr lang="en-US" dirty="0"/>
              <a:t>But only O(10-100) sites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2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64537" y="5714559"/>
            <a:ext cx="1101477" cy="180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Server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1905000" y="2854045"/>
            <a:ext cx="1227999" cy="3141759"/>
            <a:chOff x="1905000" y="2854045"/>
            <a:chExt cx="1227999" cy="3141759"/>
          </a:xfrm>
        </p:grpSpPr>
        <p:sp>
          <p:nvSpPr>
            <p:cNvPr id="11" name="Rectangle 10"/>
            <p:cNvSpPr/>
            <p:nvPr/>
          </p:nvSpPr>
          <p:spPr>
            <a:xfrm>
              <a:off x="1964537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64537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64537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64537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64537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64537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64537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64537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64537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64537" y="2989518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dirty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ToR Switch</a:t>
              </a:r>
              <a:endParaRPr lang="en-US" b="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251887" y="2854045"/>
            <a:ext cx="1227999" cy="3141759"/>
            <a:chOff x="3251887" y="2854045"/>
            <a:chExt cx="1227999" cy="3141759"/>
          </a:xfrm>
        </p:grpSpPr>
        <p:sp>
          <p:nvSpPr>
            <p:cNvPr id="23" name="Rectangle 22"/>
            <p:cNvSpPr/>
            <p:nvPr/>
          </p:nvSpPr>
          <p:spPr>
            <a:xfrm>
              <a:off x="3311424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11424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11424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11424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11424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11424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11424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11424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11424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11424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11424" y="2989518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51887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598774" y="2854045"/>
            <a:ext cx="1227999" cy="3141759"/>
            <a:chOff x="4598774" y="2854045"/>
            <a:chExt cx="1227999" cy="3141759"/>
          </a:xfrm>
        </p:grpSpPr>
        <p:sp>
          <p:nvSpPr>
            <p:cNvPr id="36" name="Rectangle 35"/>
            <p:cNvSpPr/>
            <p:nvPr/>
          </p:nvSpPr>
          <p:spPr>
            <a:xfrm>
              <a:off x="4658311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58311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58311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658311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658311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8311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58311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58311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658311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658311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8311" y="2989518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98774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45661" y="2843613"/>
            <a:ext cx="1227999" cy="3141759"/>
            <a:chOff x="5945661" y="2843613"/>
            <a:chExt cx="1227999" cy="3141759"/>
          </a:xfrm>
        </p:grpSpPr>
        <p:sp>
          <p:nvSpPr>
            <p:cNvPr id="49" name="Rectangle 48"/>
            <p:cNvSpPr/>
            <p:nvPr/>
          </p:nvSpPr>
          <p:spPr>
            <a:xfrm>
              <a:off x="6005198" y="570412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05198" y="543912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005198" y="516779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05198" y="489647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05198" y="462267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05198" y="4344914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005198" y="407991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05198" y="380858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05198" y="353725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005198" y="3263463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005198" y="2979086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45661" y="2843613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2812778" y="1853666"/>
            <a:ext cx="3334215" cy="66798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Aggregation</a:t>
            </a:r>
          </a:p>
        </p:txBody>
      </p:sp>
      <p:cxnSp>
        <p:nvCxnSpPr>
          <p:cNvPr id="62" name="Elbow Connector 61"/>
          <p:cNvCxnSpPr>
            <a:stCxn id="53" idx="0"/>
          </p:cNvCxnSpPr>
          <p:nvPr/>
        </p:nvCxnSpPr>
        <p:spPr>
          <a:xfrm rot="5400000" flipH="1" flipV="1">
            <a:off x="3263649" y="1773281"/>
            <a:ext cx="467865" cy="1964610"/>
          </a:xfrm>
          <a:prstGeom prst="bentConnector3">
            <a:avLst>
              <a:gd name="adj1" fmla="val 66684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5400000" flipH="1" flipV="1">
            <a:off x="3937092" y="2446725"/>
            <a:ext cx="467865" cy="61772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16200000" flipV="1">
            <a:off x="4610536" y="2391004"/>
            <a:ext cx="467865" cy="72916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/>
          <p:nvPr/>
        </p:nvCxnSpPr>
        <p:spPr>
          <a:xfrm rot="16200000" flipV="1">
            <a:off x="5289196" y="1712344"/>
            <a:ext cx="457433" cy="2076051"/>
          </a:xfrm>
          <a:prstGeom prst="bentConnector3">
            <a:avLst>
              <a:gd name="adj1" fmla="val 67064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flipV="1">
            <a:off x="4479885" y="1568956"/>
            <a:ext cx="1057510" cy="284711"/>
          </a:xfrm>
          <a:prstGeom prst="bentConnector3">
            <a:avLst>
              <a:gd name="adj1" fmla="val 113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4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Straight Connector 305"/>
          <p:cNvCxnSpPr>
            <a:stCxn id="107" idx="0"/>
          </p:cNvCxnSpPr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08" name="Straight Connector 307"/>
          <p:cNvCxnSpPr>
            <a:stCxn id="137" idx="0"/>
          </p:cNvCxnSpPr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304" name="Cloud 303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Datacenter networks (Cont.)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981200" y="3555980"/>
            <a:ext cx="722194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3" name="Straight Connector 122"/>
          <p:cNvCxnSpPr>
            <a:stCxn id="29" idx="0"/>
            <a:endCxn id="102" idx="2"/>
          </p:cNvCxnSpPr>
          <p:nvPr/>
        </p:nvCxnSpPr>
        <p:spPr>
          <a:xfrm flipH="1" flipV="1">
            <a:off x="2342297" y="3829749"/>
            <a:ext cx="297108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7" idx="0"/>
            <a:endCxn id="102" idx="2"/>
          </p:cNvCxnSpPr>
          <p:nvPr/>
        </p:nvCxnSpPr>
        <p:spPr>
          <a:xfrm flipV="1">
            <a:off x="2007503" y="3829749"/>
            <a:ext cx="334794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3282290" y="3554165"/>
            <a:ext cx="989308" cy="1504939"/>
            <a:chOff x="3282290" y="3554165"/>
            <a:chExt cx="989308" cy="1504939"/>
          </a:xfrm>
        </p:grpSpPr>
        <p:sp>
          <p:nvSpPr>
            <p:cNvPr id="30" name="Rectangle 29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0" name="Straight Connector 119"/>
            <p:cNvCxnSpPr>
              <a:stCxn id="41" idx="0"/>
              <a:endCxn id="103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53" idx="0"/>
              <a:endCxn id="103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Group 299"/>
          <p:cNvGrpSpPr/>
          <p:nvPr/>
        </p:nvGrpSpPr>
        <p:grpSpPr>
          <a:xfrm>
            <a:off x="6171287" y="3555980"/>
            <a:ext cx="989308" cy="1503124"/>
            <a:chOff x="6171287" y="3555980"/>
            <a:chExt cx="989308" cy="1503124"/>
          </a:xfrm>
        </p:grpSpPr>
        <p:sp>
          <p:nvSpPr>
            <p:cNvPr id="78" name="Rectangle 77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8" name="Straight Connector 117"/>
            <p:cNvCxnSpPr>
              <a:stCxn id="89" idx="0"/>
              <a:endCxn id="105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01" idx="0"/>
              <a:endCxn id="105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/>
          <p:cNvGrpSpPr/>
          <p:nvPr/>
        </p:nvGrpSpPr>
        <p:grpSpPr>
          <a:xfrm>
            <a:off x="4735780" y="3556630"/>
            <a:ext cx="989308" cy="1502474"/>
            <a:chOff x="4735780" y="3556630"/>
            <a:chExt cx="989308" cy="1502474"/>
          </a:xfrm>
        </p:grpSpPr>
        <p:sp>
          <p:nvSpPr>
            <p:cNvPr id="54" name="Rectangle 53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6" name="Straight Connector 115"/>
            <p:cNvCxnSpPr>
              <a:stCxn id="65" idx="0"/>
              <a:endCxn id="104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77" idx="0"/>
              <a:endCxn id="104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>
          <a:xfrm>
            <a:off x="3282290" y="2465776"/>
            <a:ext cx="989308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0" name="Straight Connector 109"/>
          <p:cNvCxnSpPr>
            <a:stCxn id="102" idx="0"/>
            <a:endCxn id="107" idx="2"/>
          </p:cNvCxnSpPr>
          <p:nvPr/>
        </p:nvCxnSpPr>
        <p:spPr>
          <a:xfrm flipV="1">
            <a:off x="2342297" y="2901133"/>
            <a:ext cx="143464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0"/>
            <a:endCxn id="107" idx="2"/>
          </p:cNvCxnSpPr>
          <p:nvPr/>
        </p:nvCxnSpPr>
        <p:spPr>
          <a:xfrm flipH="1" flipV="1">
            <a:off x="3776944" y="2901133"/>
            <a:ext cx="1463619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5" idx="0"/>
            <a:endCxn id="107" idx="2"/>
          </p:cNvCxnSpPr>
          <p:nvPr/>
        </p:nvCxnSpPr>
        <p:spPr>
          <a:xfrm flipH="1" flipV="1">
            <a:off x="3776944" y="2901133"/>
            <a:ext cx="2908491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4753107" y="2464184"/>
            <a:ext cx="971981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39" name="Straight Connector 138"/>
          <p:cNvCxnSpPr>
            <a:stCxn id="102" idx="0"/>
            <a:endCxn id="137" idx="2"/>
          </p:cNvCxnSpPr>
          <p:nvPr/>
        </p:nvCxnSpPr>
        <p:spPr>
          <a:xfrm flipV="1">
            <a:off x="2342297" y="2899541"/>
            <a:ext cx="2896801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4" idx="0"/>
            <a:endCxn id="137" idx="2"/>
          </p:cNvCxnSpPr>
          <p:nvPr/>
        </p:nvCxnSpPr>
        <p:spPr>
          <a:xfrm flipH="1" flipV="1">
            <a:off x="5239098" y="2899541"/>
            <a:ext cx="1465" cy="6570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05" idx="0"/>
            <a:endCxn id="137" idx="2"/>
          </p:cNvCxnSpPr>
          <p:nvPr/>
        </p:nvCxnSpPr>
        <p:spPr>
          <a:xfrm flipH="1" flipV="1">
            <a:off x="5239098" y="2899541"/>
            <a:ext cx="1446337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103" idx="0"/>
            <a:endCxn id="107" idx="2"/>
          </p:cNvCxnSpPr>
          <p:nvPr/>
        </p:nvCxnSpPr>
        <p:spPr>
          <a:xfrm flipH="1" flipV="1">
            <a:off x="3776944" y="2901133"/>
            <a:ext cx="15654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103" idx="0"/>
            <a:endCxn id="137" idx="2"/>
          </p:cNvCxnSpPr>
          <p:nvPr/>
        </p:nvCxnSpPr>
        <p:spPr>
          <a:xfrm flipV="1">
            <a:off x="3792598" y="2899541"/>
            <a:ext cx="1446500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299" name="TextBox 298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30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 animBg="1"/>
      <p:bldP spid="107" grpId="0" animBg="1"/>
      <p:bldP spid="137" grpId="0" animBg="1"/>
      <p:bldP spid="29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enough bandwidth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Oversubscription</a:t>
            </a:r>
            <a:r>
              <a:rPr lang="en-US" dirty="0"/>
              <a:t>: Less bandwidth in the ToR-Agg links than all the servers bandwidth in the rack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Oversubscription ratio</a:t>
            </a:r>
            <a:r>
              <a:rPr lang="en-US" dirty="0"/>
              <a:t>: Ratio between bandwidth underneath and bandwidth above</a:t>
            </a:r>
          </a:p>
          <a:p>
            <a:r>
              <a:rPr lang="en-US" dirty="0"/>
              <a:t>Not enough paths between server pairs</a:t>
            </a:r>
          </a:p>
          <a:p>
            <a:pPr lvl="1"/>
            <a:r>
              <a:rPr lang="en-US" dirty="0"/>
              <a:t>Load balancing issues</a:t>
            </a:r>
          </a:p>
          <a:p>
            <a:pPr lvl="1"/>
            <a:r>
              <a:rPr lang="en-US" dirty="0"/>
              <a:t>Failure recovery issues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3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traight Connector 166"/>
          <p:cNvCxnSpPr>
            <a:stCxn id="22" idx="0"/>
          </p:cNvCxnSpPr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>
            <a:stCxn id="54" idx="0"/>
          </p:cNvCxnSpPr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Modern datacenter networks: More bandwidth, more paths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520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ea typeface="Arial" charset="0"/>
                <a:cs typeface="Arial" charset="0"/>
              </a:rPr>
              <a:t>Mosharaf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5081" y="1752600"/>
            <a:ext cx="1336421" cy="2294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Web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80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22222E-6 L 0.16355 -2.22222E-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C 0.02535 0.09444 0.05104 0.18958 -8.33333E-7 0.22361 C -0.05104 0.25787 -0.17899 0.23078 -0.30677 0.20416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72" y="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8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Straight Connector 160"/>
          <p:cNvCxnSpPr/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7" name="Straight Connector 166"/>
          <p:cNvCxnSpPr/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3358" y="1498888"/>
            <a:ext cx="609600" cy="3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6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0.00255 L -0.27014 0.45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7" y="227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6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ea typeface="Arial" charset="0"/>
                <a:cs typeface="Arial" charset="0"/>
              </a:rPr>
              <a:t>Mosharaf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inside?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76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52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05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72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16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53523" y="2934939"/>
            <a:ext cx="1431453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10476" y="2934939"/>
            <a:ext cx="574500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06543" y="3382051"/>
            <a:ext cx="129539" cy="3350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287188" y="2934939"/>
            <a:ext cx="1411399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90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42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94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22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92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044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96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53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510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19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44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01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40737" y="4313289"/>
            <a:ext cx="612786" cy="8871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  <a:endCxn id="24" idx="0"/>
          </p:cNvCxnSpPr>
          <p:nvPr/>
        </p:nvCxnSpPr>
        <p:spPr>
          <a:xfrm flipH="1">
            <a:off x="2927989" y="4313289"/>
            <a:ext cx="225534" cy="8830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53523" y="4313289"/>
            <a:ext cx="161718" cy="8962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24269" y="4313289"/>
            <a:ext cx="186207" cy="900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10476" y="4313289"/>
            <a:ext cx="165890" cy="8962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694091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06543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02839" y="4313289"/>
            <a:ext cx="595748" cy="8917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490091" y="4313289"/>
            <a:ext cx="208496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698587" y="4313289"/>
            <a:ext cx="178756" cy="9007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698587" y="4313289"/>
            <a:ext cx="539913" cy="8965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698587" y="4313289"/>
            <a:ext cx="930970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02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C 0.02188 0.06921 0.04462 0.13865 -0.00052 0.16365 C -0.04548 0.18865 -0.15833 0.16898 -0.271 0.14953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Partition-Aggregate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69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45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98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65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09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69316" y="2934939"/>
            <a:ext cx="1431453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26269" y="2934939"/>
            <a:ext cx="574500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22336" y="3382051"/>
            <a:ext cx="129539" cy="335089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302981" y="2934939"/>
            <a:ext cx="1411399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83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35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87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15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85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37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89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03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2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37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94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56530" y="4313289"/>
            <a:ext cx="612786" cy="887184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</p:cNvCxnSpPr>
          <p:nvPr/>
        </p:nvCxnSpPr>
        <p:spPr>
          <a:xfrm flipH="1">
            <a:off x="2857296" y="4313289"/>
            <a:ext cx="312020" cy="958249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69316" y="4313289"/>
            <a:ext cx="161718" cy="896222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40062" y="4313289"/>
            <a:ext cx="186207" cy="9007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26269" y="4313289"/>
            <a:ext cx="165890" cy="89622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709884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22336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18632" y="4313289"/>
            <a:ext cx="595748" cy="891703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505884" y="4313289"/>
            <a:ext cx="208496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6987" y="2752472"/>
            <a:ext cx="609600" cy="39116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pic>
        <p:nvPicPr>
          <p:cNvPr id="63" name="Picture 62" descr="Screen Shot 2012-10-20 at 7.03.56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TextBox 63"/>
          <p:cNvSpPr txBox="1"/>
          <p:nvPr/>
        </p:nvSpPr>
        <p:spPr>
          <a:xfrm>
            <a:off x="1414994" y="170498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Mosharaf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714380" y="4313289"/>
            <a:ext cx="178756" cy="900741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714380" y="4313289"/>
            <a:ext cx="539913" cy="896560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714380" y="4313289"/>
            <a:ext cx="930970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6"/>
          <a:stretch/>
        </p:blipFill>
        <p:spPr>
          <a:xfrm>
            <a:off x="1300042" y="2150071"/>
            <a:ext cx="6492240" cy="364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0.00087 -0.15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Partition-Aggregate traffic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  <p:sp>
        <p:nvSpPr>
          <p:cNvPr id="2" name="Up-Down Arrow 1"/>
          <p:cNvSpPr/>
          <p:nvPr/>
        </p:nvSpPr>
        <p:spPr bwMode="auto">
          <a:xfrm>
            <a:off x="762000" y="2286000"/>
            <a:ext cx="484632" cy="2130552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476143" y="3149505"/>
            <a:ext cx="2055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North-South Traffic</a:t>
            </a:r>
          </a:p>
        </p:txBody>
      </p:sp>
      <p:sp>
        <p:nvSpPr>
          <p:cNvPr id="160" name="Up-Down Arrow 159"/>
          <p:cNvSpPr/>
          <p:nvPr/>
        </p:nvSpPr>
        <p:spPr bwMode="auto">
          <a:xfrm rot="5400000">
            <a:off x="4273531" y="4733691"/>
            <a:ext cx="484632" cy="2130552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581400" y="5249823"/>
            <a:ext cx="1848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East-West Traffic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60" grpId="0" animBg="1"/>
      <p:bldP spid="1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HTTP</a:t>
            </a:r>
          </a:p>
        </p:txBody>
      </p:sp>
      <p:sp>
        <p:nvSpPr>
          <p:cNvPr id="165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Client-server architecture</a:t>
            </a:r>
          </a:p>
          <a:p>
            <a:pPr lvl="1"/>
            <a:r>
              <a:rPr lang="en-US" dirty="0"/>
              <a:t>Server is “always on” and “well known”</a:t>
            </a:r>
          </a:p>
          <a:p>
            <a:pPr lvl="1"/>
            <a:r>
              <a:rPr lang="en-US" dirty="0"/>
              <a:t>Clients initiate contact to server</a:t>
            </a:r>
          </a:p>
          <a:p>
            <a:r>
              <a:rPr lang="en-US" dirty="0"/>
              <a:t>Synchronous request/reply protocol </a:t>
            </a:r>
          </a:p>
          <a:p>
            <a:pPr lvl="1"/>
            <a:r>
              <a:rPr lang="en-US" dirty="0"/>
              <a:t>Runs over TCP, Port 80</a:t>
            </a:r>
          </a:p>
          <a:p>
            <a:r>
              <a:rPr lang="en-US" dirty="0"/>
              <a:t>Stateless</a:t>
            </a:r>
          </a:p>
          <a:p>
            <a:r>
              <a:rPr lang="en-US" dirty="0"/>
              <a:t>ASCII format</a:t>
            </a:r>
          </a:p>
          <a:p>
            <a:pPr lvl="1"/>
            <a:r>
              <a:rPr lang="en-US" dirty="0"/>
              <a:t>Before HTTP/2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5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response time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Less than 200 milliseconds</a:t>
            </a:r>
            <a:r>
              <a:rPr lang="en-US" dirty="0"/>
              <a:t> between receiving user query in the browser and displaying the results</a:t>
            </a:r>
          </a:p>
          <a:p>
            <a:pPr lvl="1"/>
            <a:r>
              <a:rPr lang="en-US" dirty="0"/>
              <a:t>RTT = O(10) to 100 milliseconds</a:t>
            </a:r>
          </a:p>
          <a:p>
            <a:pPr lvl="1"/>
            <a:r>
              <a:rPr lang="en-US" dirty="0"/>
              <a:t>What remains?</a:t>
            </a:r>
          </a:p>
          <a:p>
            <a:pPr lvl="1"/>
            <a:endParaRPr lang="en-US" dirty="0"/>
          </a:p>
          <a:p>
            <a:r>
              <a:rPr lang="en-US" dirty="0"/>
              <a:t>Next time, when the page is not loading fast enough, think about the poor servers working for you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40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streaming</a:t>
            </a:r>
          </a:p>
          <a:p>
            <a:pPr lvl="1"/>
            <a:r>
              <a:rPr lang="en-US" dirty="0"/>
              <a:t>Too large to send as a whole, so stream it</a:t>
            </a:r>
          </a:p>
          <a:p>
            <a:pPr lvl="1"/>
            <a:r>
              <a:rPr lang="en-US" dirty="0"/>
              <a:t>Dynamically adapt to the network and users </a:t>
            </a:r>
          </a:p>
          <a:p>
            <a:r>
              <a:rPr lang="en-US" dirty="0"/>
              <a:t>Cloud applications</a:t>
            </a:r>
          </a:p>
          <a:p>
            <a:pPr lvl="1"/>
            <a:r>
              <a:rPr lang="en-US" dirty="0"/>
              <a:t>Forms the backend of modern web services</a:t>
            </a:r>
          </a:p>
          <a:p>
            <a:pPr lvl="1"/>
            <a:r>
              <a:rPr lang="en-US" dirty="0"/>
              <a:t>Where all the processing happens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CDN</a:t>
            </a:r>
          </a:p>
        </p:txBody>
      </p:sp>
      <p:sp>
        <p:nvSpPr>
          <p:cNvPr id="993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Caching and replication as a service</a:t>
            </a:r>
          </a:p>
          <a:p>
            <a:r>
              <a:rPr lang="en-US" dirty="0"/>
              <a:t>Large-scale distributed storage infrastructure (usually) administered by one entity</a:t>
            </a:r>
          </a:p>
          <a:p>
            <a:pPr lvl="1"/>
            <a:r>
              <a:rPr lang="en-US" dirty="0"/>
              <a:t>e.g., Akamai has servers in 20,000+ locations</a:t>
            </a:r>
          </a:p>
          <a:p>
            <a:r>
              <a:rPr lang="en-US" dirty="0"/>
              <a:t>Combination of caching and replication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Pull</a:t>
            </a:r>
            <a:r>
              <a:rPr lang="en-US" dirty="0"/>
              <a:t>: Direct result of clients</a:t>
            </a:r>
            <a:r>
              <a:rPr lang="ja-JP" altLang="en-US" dirty="0"/>
              <a:t>’</a:t>
            </a:r>
            <a:r>
              <a:rPr lang="en-US" dirty="0"/>
              <a:t>requests (caching)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Push</a:t>
            </a:r>
            <a:r>
              <a:rPr lang="en-US" dirty="0"/>
              <a:t>: Expectation of high access rate (replication)</a:t>
            </a:r>
          </a:p>
          <a:p>
            <a:r>
              <a:rPr lang="en-US" dirty="0"/>
              <a:t>Can do some processing to handle dynamic webpage content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59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DNS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Resolve names to addresses</a:t>
            </a:r>
          </a:p>
          <a:p>
            <a:pPr lvl="1"/>
            <a:r>
              <a:rPr lang="en-US" dirty="0"/>
              <a:t>Uniqueness: no naming conflicts</a:t>
            </a:r>
          </a:p>
          <a:p>
            <a:pPr lvl="1"/>
            <a:r>
              <a:rPr lang="en-US" dirty="0"/>
              <a:t>Scalable: many names and frequent updates</a:t>
            </a:r>
          </a:p>
          <a:p>
            <a:pPr lvl="1"/>
            <a:r>
              <a:rPr lang="en-US" dirty="0"/>
              <a:t>Distributed, autonomous administration</a:t>
            </a:r>
          </a:p>
          <a:p>
            <a:pPr lvl="2"/>
            <a:r>
              <a:rPr lang="en-US" dirty="0"/>
              <a:t>Ability to update my own (machines’) names </a:t>
            </a:r>
          </a:p>
          <a:p>
            <a:pPr lvl="2"/>
            <a:r>
              <a:rPr lang="en-US" dirty="0"/>
              <a:t>Don’t have to track everybody’s updates </a:t>
            </a:r>
          </a:p>
          <a:p>
            <a:pPr lvl="1"/>
            <a:r>
              <a:rPr lang="en-US" dirty="0"/>
              <a:t>Highly available</a:t>
            </a:r>
          </a:p>
          <a:p>
            <a:pPr lvl="1"/>
            <a:r>
              <a:rPr lang="en-US" dirty="0"/>
              <a:t>Lookups are fast</a:t>
            </a:r>
          </a:p>
          <a:p>
            <a:r>
              <a:rPr lang="en-US" dirty="0"/>
              <a:t>Level of indirection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6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7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2"/>
                </a:solidFill>
              </a:rPr>
              <a:t>User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chemeClr val="accent2"/>
                </a:solidFill>
              </a:rPr>
              <a:t>Server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0868623">
            <a:off x="3824166" y="3914944"/>
            <a:ext cx="1194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GET</a:t>
            </a:r>
          </a:p>
        </p:txBody>
      </p:sp>
    </p:spTree>
    <p:extLst>
      <p:ext uri="{BB962C8B-B14F-4D97-AF65-F5344CB8AC3E}">
        <p14:creationId xmlns:p14="http://schemas.microsoft.com/office/powerpoint/2010/main" val="101815072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8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2"/>
                </a:solidFill>
              </a:rPr>
              <a:t>User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chemeClr val="accent2"/>
                </a:solidFill>
              </a:rPr>
              <a:t>Server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20868623">
            <a:off x="3546046" y="3914944"/>
            <a:ext cx="1750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Response</a:t>
            </a: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/>
              <a:t>&lt;html&gt;</a:t>
            </a:r>
          </a:p>
          <a:p>
            <a:pPr eaLnBrk="0" hangingPunct="0"/>
            <a:r>
              <a:rPr lang="en-US" sz="1000" b="0" dirty="0"/>
              <a:t>&lt;body&gt;</a:t>
            </a:r>
          </a:p>
          <a:p>
            <a:pPr eaLnBrk="0" hangingPunct="0"/>
            <a:r>
              <a:rPr lang="en-US" sz="1000" b="0" dirty="0"/>
              <a:t>... …</a:t>
            </a:r>
          </a:p>
          <a:p>
            <a:pPr eaLnBrk="0" hangingPunct="0"/>
            <a:r>
              <a:rPr lang="en-US" sz="1000" b="0" dirty="0"/>
              <a:t>&lt;/body&gt;</a:t>
            </a:r>
          </a:p>
          <a:p>
            <a:pPr eaLnBrk="0" hangingPunct="0"/>
            <a:r>
              <a:rPr lang="en-US" sz="1000" b="0" dirty="0"/>
              <a:t>&lt;/html&gt;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1087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9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2"/>
                </a:solidFill>
              </a:rPr>
              <a:t>User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chemeClr val="accent2"/>
                </a:solidFill>
              </a:rPr>
              <a:t>Server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/>
              <a:t>&lt;html&gt;</a:t>
            </a:r>
          </a:p>
          <a:p>
            <a:pPr eaLnBrk="0" hangingPunct="0"/>
            <a:r>
              <a:rPr lang="en-US" sz="1000" b="0" dirty="0"/>
              <a:t>&lt;body&gt;</a:t>
            </a:r>
          </a:p>
          <a:p>
            <a:pPr eaLnBrk="0" hangingPunct="0"/>
            <a:r>
              <a:rPr lang="en-US" sz="1000" dirty="0">
                <a:solidFill>
                  <a:srgbClr val="D3A600"/>
                </a:solidFill>
              </a:rPr>
              <a:t>&lt;img /&gt;</a:t>
            </a:r>
          </a:p>
          <a:p>
            <a:pPr eaLnBrk="0" hangingPunct="0"/>
            <a:r>
              <a:rPr lang="en-US" sz="1000" b="0" dirty="0"/>
              <a:t>&lt;/body&gt;</a:t>
            </a:r>
          </a:p>
          <a:p>
            <a:pPr eaLnBrk="0" hangingPunct="0"/>
            <a:r>
              <a:rPr lang="en-US" sz="1000" b="0" dirty="0"/>
              <a:t>&lt;/html&gt;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43990" y="5875338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/>
              <a:t>DNS Server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38600" y="1476703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D3A600"/>
                </a:solidFill>
              </a:rPr>
              <a:t>CDN Server - 1</a:t>
            </a:r>
            <a:endParaRPr lang="en-US" sz="2800" b="0" dirty="0">
              <a:solidFill>
                <a:srgbClr val="D3A6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96697" y="5548560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D3A600"/>
                </a:solidFill>
              </a:rPr>
              <a:t>CDN Server - 2</a:t>
            </a:r>
          </a:p>
        </p:txBody>
      </p:sp>
      <p:sp>
        <p:nvSpPr>
          <p:cNvPr id="9" name="Freeform 8"/>
          <p:cNvSpPr/>
          <p:nvPr/>
        </p:nvSpPr>
        <p:spPr bwMode="auto">
          <a:xfrm>
            <a:off x="1384663" y="2050869"/>
            <a:ext cx="3134788" cy="2648369"/>
          </a:xfrm>
          <a:custGeom>
            <a:avLst/>
            <a:gdLst>
              <a:gd name="connsiteX0" fmla="*/ 0 w 3134788"/>
              <a:gd name="connsiteY0" fmla="*/ 2142308 h 2648369"/>
              <a:gd name="connsiteX1" fmla="*/ 2063931 w 3134788"/>
              <a:gd name="connsiteY1" fmla="*/ 2586445 h 2648369"/>
              <a:gd name="connsiteX2" fmla="*/ 3122023 w 3134788"/>
              <a:gd name="connsiteY2" fmla="*/ 940525 h 2648369"/>
              <a:gd name="connsiteX3" fmla="*/ 2677886 w 3134788"/>
              <a:gd name="connsiteY3" fmla="*/ 0 h 264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788" h="2648369">
                <a:moveTo>
                  <a:pt x="0" y="2142308"/>
                </a:moveTo>
                <a:cubicBezTo>
                  <a:pt x="771797" y="2464525"/>
                  <a:pt x="1543594" y="2786742"/>
                  <a:pt x="2063931" y="2586445"/>
                </a:cubicBezTo>
                <a:cubicBezTo>
                  <a:pt x="2584268" y="2386148"/>
                  <a:pt x="3019697" y="1371599"/>
                  <a:pt x="3122023" y="940525"/>
                </a:cubicBezTo>
                <a:cubicBezTo>
                  <a:pt x="3224349" y="509451"/>
                  <a:pt x="2677886" y="0"/>
                  <a:pt x="2677886" y="0"/>
                </a:cubicBezTo>
              </a:path>
            </a:pathLst>
          </a:custGeom>
          <a:noFill/>
          <a:ln w="28575" cap="flat" cmpd="sng" algn="ctr">
            <a:solidFill>
              <a:srgbClr val="D3A600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 rot="17805542">
            <a:off x="3602842" y="3901310"/>
            <a:ext cx="1194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GET</a:t>
            </a:r>
          </a:p>
        </p:txBody>
      </p:sp>
    </p:spTree>
    <p:extLst>
      <p:ext uri="{BB962C8B-B14F-4D97-AF65-F5344CB8AC3E}">
        <p14:creationId xmlns:p14="http://schemas.microsoft.com/office/powerpoint/2010/main" val="25073892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9" grpId="0" animBg="1"/>
      <p:bldP spid="48" grpId="0"/>
    </p:bldLst>
  </p:timing>
</p:sld>
</file>

<file path=ppt/theme/theme1.xml><?xml version="1.0" encoding="utf-8"?>
<a:theme xmlns:a="http://schemas.openxmlformats.org/drawingml/2006/main" name="dbllineb">
  <a:themeElements>
    <a:clrScheme name="">
      <a:dk1>
        <a:srgbClr val="333399"/>
      </a:dk1>
      <a:lt1>
        <a:srgbClr val="FFFFFF"/>
      </a:lt1>
      <a:dk2>
        <a:srgbClr val="CC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2A2A82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dbllineb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c:\msoffice\powerpnt\template\bwovrhd\dbllineb.ppt</Template>
  <TotalTime>1490453093</TotalTime>
  <Pages>7</Pages>
  <Words>1677</Words>
  <Application>Microsoft Macintosh PowerPoint</Application>
  <PresentationFormat>On-screen Show (4:3)</PresentationFormat>
  <Paragraphs>397</Paragraphs>
  <Slides>41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ＭＳ Ｐゴシック</vt:lpstr>
      <vt:lpstr>Arial</vt:lpstr>
      <vt:lpstr>Arial Black</vt:lpstr>
      <vt:lpstr>Gill Sans</vt:lpstr>
      <vt:lpstr>Monotype Sorts</vt:lpstr>
      <vt:lpstr>Times New Roman</vt:lpstr>
      <vt:lpstr>Wingdings</vt:lpstr>
      <vt:lpstr>dbllineb</vt:lpstr>
      <vt:lpstr>EECS 489 Computer Networks  Fall 2018</vt:lpstr>
      <vt:lpstr>Agenda</vt:lpstr>
      <vt:lpstr>Recap: Web components</vt:lpstr>
      <vt:lpstr>Recap: HTTP</vt:lpstr>
      <vt:lpstr>Recap: CDN</vt:lpstr>
      <vt:lpstr>Recap: DNS</vt:lpstr>
      <vt:lpstr>Putting it all together</vt:lpstr>
      <vt:lpstr>Putting it all together</vt:lpstr>
      <vt:lpstr>Putting it all together</vt:lpstr>
      <vt:lpstr>Putting it all together</vt:lpstr>
      <vt:lpstr>How is video different? </vt:lpstr>
      <vt:lpstr>Why video is important?</vt:lpstr>
      <vt:lpstr>The video medium</vt:lpstr>
      <vt:lpstr>The video medium (cont’d)</vt:lpstr>
      <vt:lpstr>How do we serve video?</vt:lpstr>
      <vt:lpstr>HTTP streaming</vt:lpstr>
      <vt:lpstr>HTTP streaming</vt:lpstr>
      <vt:lpstr>Challenges</vt:lpstr>
      <vt:lpstr>HTTP streaming: Revisited</vt:lpstr>
      <vt:lpstr>Issues with HTTP streaming</vt:lpstr>
      <vt:lpstr>DASH : Dynamic Adaptive Streaming over HTTP</vt:lpstr>
      <vt:lpstr>5-minute break!</vt:lpstr>
      <vt:lpstr>Announcements</vt:lpstr>
      <vt:lpstr>Who’s serving Web services?</vt:lpstr>
      <vt:lpstr>Who’s serving Web services?</vt:lpstr>
      <vt:lpstr>Who’s serving Web services? Datacenters</vt:lpstr>
      <vt:lpstr>Who’s serving Web services? Datacenters</vt:lpstr>
      <vt:lpstr>Who’s serving Web services? Datacenters</vt:lpstr>
      <vt:lpstr>Datacenter networks </vt:lpstr>
      <vt:lpstr>How big exactly?</vt:lpstr>
      <vt:lpstr>Datacenter networks</vt:lpstr>
      <vt:lpstr>Datacenter networks (Cont.)</vt:lpstr>
      <vt:lpstr>Challenges</vt:lpstr>
      <vt:lpstr>Modern datacenter networks: More bandwidth, more paths</vt:lpstr>
      <vt:lpstr>Let’s take a Web service</vt:lpstr>
      <vt:lpstr>Who’s serving Web services?</vt:lpstr>
      <vt:lpstr>What happens inside?</vt:lpstr>
      <vt:lpstr>Partition-Aggregate traffic</vt:lpstr>
      <vt:lpstr>Partition-Aggregate traffic</vt:lpstr>
      <vt:lpstr>End-to-end response time</vt:lpstr>
      <vt:lpstr>Summary</vt:lpstr>
    </vt:vector>
  </TitlesOfParts>
  <Manager/>
  <Company>UC Riverside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CS153: Lecture 3 - Processes</dc:title>
  <dc:subject/>
  <dc:creator>Harsha V. Madhyastha</dc:creator>
  <cp:keywords/>
  <dc:description/>
  <cp:lastModifiedBy>Microsoft Office User</cp:lastModifiedBy>
  <cp:revision>1261</cp:revision>
  <cp:lastPrinted>1999-09-08T17:25:07Z</cp:lastPrinted>
  <dcterms:created xsi:type="dcterms:W3CDTF">2014-01-14T18:15:50Z</dcterms:created>
  <dcterms:modified xsi:type="dcterms:W3CDTF">2018-09-25T00:23:09Z</dcterms:modified>
  <cp:category/>
</cp:coreProperties>
</file>